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27"/>
  </p:notesMasterIdLst>
  <p:sldIdLst>
    <p:sldId id="256" r:id="rId3"/>
    <p:sldId id="257" r:id="rId4"/>
    <p:sldId id="258" r:id="rId5"/>
    <p:sldId id="282" r:id="rId6"/>
    <p:sldId id="268" r:id="rId7"/>
    <p:sldId id="287" r:id="rId8"/>
    <p:sldId id="286" r:id="rId9"/>
    <p:sldId id="288" r:id="rId10"/>
    <p:sldId id="289" r:id="rId11"/>
    <p:sldId id="290" r:id="rId12"/>
    <p:sldId id="295" r:id="rId13"/>
    <p:sldId id="297" r:id="rId14"/>
    <p:sldId id="262" r:id="rId15"/>
    <p:sldId id="296" r:id="rId16"/>
    <p:sldId id="298" r:id="rId17"/>
    <p:sldId id="299" r:id="rId18"/>
    <p:sldId id="291" r:id="rId19"/>
    <p:sldId id="285" r:id="rId20"/>
    <p:sldId id="292" r:id="rId21"/>
    <p:sldId id="293" r:id="rId22"/>
    <p:sldId id="300" r:id="rId23"/>
    <p:sldId id="270" r:id="rId24"/>
    <p:sldId id="263" r:id="rId25"/>
    <p:sldId id="264" r:id="rId26"/>
  </p:sldIdLst>
  <p:sldSz cx="12192000" cy="6858000"/>
  <p:notesSz cx="7099300" cy="10234613"/>
  <p:embeddedFontLst>
    <p:embeddedFont>
      <p:font typeface="Pretendard SemiBold" panose="02000703000000020004" pitchFamily="50" charset="-1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156">
          <p15:clr>
            <a:srgbClr val="A4A3A4"/>
          </p15:clr>
        </p15:guide>
        <p15:guide id="2" pos="7333">
          <p15:clr>
            <a:srgbClr val="A4A3A4"/>
          </p15:clr>
        </p15:guide>
        <p15:guide id="3" pos="2230">
          <p15:clr>
            <a:srgbClr val="A4A3A4"/>
          </p15:clr>
        </p15:guide>
        <p15:guide id="4" orient="horz" pos="550">
          <p15:clr>
            <a:srgbClr val="A4A3A4"/>
          </p15:clr>
        </p15:guide>
        <p15:guide id="5" orient="horz" pos="119">
          <p15:clr>
            <a:srgbClr val="A4A3A4"/>
          </p15:clr>
        </p15:guide>
        <p15:guide id="6" orient="horz" pos="436">
          <p15:clr>
            <a:srgbClr val="A4A3A4"/>
          </p15:clr>
        </p15:guide>
        <p15:guide id="7" pos="189">
          <p15:clr>
            <a:srgbClr val="A4A3A4"/>
          </p15:clr>
        </p15:guide>
        <p15:guide id="8" pos="2139">
          <p15:clr>
            <a:srgbClr val="A4A3A4"/>
          </p15:clr>
        </p15:guide>
        <p15:guide id="9" orient="horz" pos="9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4FB"/>
    <a:srgbClr val="0D151D"/>
    <a:srgbClr val="F4A460"/>
    <a:srgbClr val="A0522D"/>
    <a:srgbClr val="778899"/>
    <a:srgbClr val="FAEBD7"/>
    <a:srgbClr val="98A8BD"/>
    <a:srgbClr val="DDA0DD"/>
    <a:srgbClr val="C3CFD9"/>
    <a:srgbClr val="E98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F4018F-D515-473A-A861-E4758264C529}">
  <a:tblStyle styleId="{50F4018F-D515-473A-A861-E4758264C5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78" autoAdjust="0"/>
  </p:normalViewPr>
  <p:slideViewPr>
    <p:cSldViewPr snapToGrid="0">
      <p:cViewPr varScale="1">
        <p:scale>
          <a:sx n="106" d="100"/>
          <a:sy n="106" d="100"/>
        </p:scale>
        <p:origin x="756" y="126"/>
      </p:cViewPr>
      <p:guideLst>
        <p:guide orient="horz" pos="4156"/>
        <p:guide pos="7333"/>
        <p:guide pos="2230"/>
        <p:guide orient="horz" pos="550"/>
        <p:guide orient="horz" pos="119"/>
        <p:guide orient="horz" pos="436"/>
        <p:guide pos="189"/>
        <p:guide pos="2139"/>
        <p:guide orient="horz" pos="9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dirty="0"/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dirty="0"/>
          </a:p>
        </p:txBody>
      </p:sp>
      <p:sp>
        <p:nvSpPr>
          <p:cNvPr id="216" name="Google Shape;2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035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dirty="0"/>
          </a:p>
        </p:txBody>
      </p:sp>
      <p:sp>
        <p:nvSpPr>
          <p:cNvPr id="216" name="Google Shape;2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6311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dirty="0"/>
          </a:p>
        </p:txBody>
      </p:sp>
      <p:sp>
        <p:nvSpPr>
          <p:cNvPr id="216" name="Google Shape;2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dirty="0"/>
          </a:p>
        </p:txBody>
      </p:sp>
      <p:sp>
        <p:nvSpPr>
          <p:cNvPr id="216" name="Google Shape;2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996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dirty="0"/>
          </a:p>
        </p:txBody>
      </p:sp>
      <p:sp>
        <p:nvSpPr>
          <p:cNvPr id="216" name="Google Shape;2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743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dirty="0"/>
          </a:p>
        </p:txBody>
      </p:sp>
      <p:sp>
        <p:nvSpPr>
          <p:cNvPr id="216" name="Google Shape;2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9395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dirty="0"/>
          </a:p>
        </p:txBody>
      </p:sp>
      <p:sp>
        <p:nvSpPr>
          <p:cNvPr id="216" name="Google Shape;2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0429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dirty="0"/>
          </a:p>
        </p:txBody>
      </p:sp>
      <p:sp>
        <p:nvSpPr>
          <p:cNvPr id="216" name="Google Shape;2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4845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dirty="0"/>
          </a:p>
        </p:txBody>
      </p:sp>
      <p:sp>
        <p:nvSpPr>
          <p:cNvPr id="216" name="Google Shape;2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8273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dirty="0"/>
          </a:p>
        </p:txBody>
      </p:sp>
      <p:sp>
        <p:nvSpPr>
          <p:cNvPr id="216" name="Google Shape;2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0763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dirty="0"/>
          </a:p>
        </p:txBody>
      </p:sp>
      <p:sp>
        <p:nvSpPr>
          <p:cNvPr id="216" name="Google Shape;2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4248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dirty="0"/>
          </a:p>
        </p:txBody>
      </p:sp>
      <p:sp>
        <p:nvSpPr>
          <p:cNvPr id="216" name="Google Shape;2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872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/>
          </a:p>
        </p:txBody>
      </p:sp>
      <p:sp>
        <p:nvSpPr>
          <p:cNvPr id="235" name="Google Shape;2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6806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dirty="0"/>
          </a:p>
        </p:txBody>
      </p:sp>
      <p:sp>
        <p:nvSpPr>
          <p:cNvPr id="216" name="Google Shape;2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0546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dirty="0"/>
          </a:p>
        </p:txBody>
      </p:sp>
      <p:sp>
        <p:nvSpPr>
          <p:cNvPr id="216" name="Google Shape;2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7162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dirty="0"/>
          </a:p>
        </p:txBody>
      </p:sp>
      <p:sp>
        <p:nvSpPr>
          <p:cNvPr id="216" name="Google Shape;2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0341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dirty="0"/>
          </a:p>
        </p:txBody>
      </p:sp>
      <p:sp>
        <p:nvSpPr>
          <p:cNvPr id="216" name="Google Shape;2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5995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dirty="0"/>
          </a:p>
        </p:txBody>
      </p:sp>
      <p:sp>
        <p:nvSpPr>
          <p:cNvPr id="216" name="Google Shape;2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41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목차">
  <p:cSld name="2_목차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>
            <a:off x="856210" y="609026"/>
            <a:ext cx="3378841" cy="522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86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0" y="870044"/>
            <a:ext cx="966867" cy="120000"/>
          </a:xfrm>
          <a:prstGeom prst="rect">
            <a:avLst/>
          </a:prstGeom>
          <a:solidFill>
            <a:srgbClr val="98A8BD"/>
          </a:solidFill>
          <a:ln>
            <a:noFill/>
          </a:ln>
        </p:spPr>
        <p:txBody>
          <a:bodyPr spcFirstLastPara="1" wrap="square" lIns="87075" tIns="43525" rIns="87075" bIns="435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3"/>
              <a:buFont typeface="Arial"/>
              <a:buNone/>
            </a:pPr>
            <a:endParaRPr sz="1143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4182021" y="870044"/>
            <a:ext cx="8009979" cy="120000"/>
          </a:xfrm>
          <a:prstGeom prst="rect">
            <a:avLst/>
          </a:prstGeom>
          <a:solidFill>
            <a:srgbClr val="98A8BD"/>
          </a:solidFill>
          <a:ln>
            <a:noFill/>
          </a:ln>
        </p:spPr>
        <p:txBody>
          <a:bodyPr spcFirstLastPara="1" wrap="square" lIns="87075" tIns="43525" rIns="87075" bIns="435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3"/>
              <a:buFont typeface="Arial"/>
              <a:buNone/>
            </a:pPr>
            <a:endParaRPr sz="1143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4">
          <p15:clr>
            <a:srgbClr val="FBAE40"/>
          </p15:clr>
        </p15:guide>
        <p15:guide id="2" pos="637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_01">
  <p:cSld name="내용_0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0" y="716913"/>
            <a:ext cx="12192000" cy="108000"/>
          </a:xfrm>
          <a:prstGeom prst="rect">
            <a:avLst/>
          </a:prstGeom>
          <a:solidFill>
            <a:srgbClr val="98A8BD"/>
          </a:solidFill>
          <a:ln>
            <a:noFill/>
          </a:ln>
        </p:spPr>
        <p:txBody>
          <a:bodyPr spcFirstLastPara="1" wrap="square" lIns="87075" tIns="43525" rIns="87075" bIns="435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3"/>
              <a:buFont typeface="Arial"/>
              <a:buNone/>
            </a:pPr>
            <a:endParaRPr sz="1143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479425" y="972272"/>
            <a:ext cx="10982654" cy="64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11548211" y="6446627"/>
            <a:ext cx="471604" cy="24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10999695" y="6279776"/>
            <a:ext cx="4716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공백">
  <p:cSld name="공백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610600" y="6475956"/>
            <a:ext cx="2743200" cy="24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 </a:t>
            </a:r>
            <a:fld id="{00000000-1234-1234-1234-123412341234}" type="slidenum">
              <a:rPr lang="ko-KR"/>
              <a:t>‹#›</a:t>
            </a:fld>
            <a:r>
              <a:rPr lang="ko-KR"/>
              <a:t> -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63781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8610600" y="6590581"/>
            <a:ext cx="2743200" cy="13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 </a:t>
            </a:r>
            <a:fld id="{00000000-1234-1234-1234-123412341234}" type="slidenum">
              <a:rPr lang="ko-KR"/>
              <a:t>‹#›</a:t>
            </a:fld>
            <a:r>
              <a:rPr lang="ko-KR"/>
              <a:t> -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f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fif"/><Relationship Id="rId4" Type="http://schemas.openxmlformats.org/officeDocument/2006/relationships/image" Target="../media/image21.jf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21564" y="274773"/>
            <a:ext cx="11548872" cy="6217920"/>
          </a:xfrm>
          <a:prstGeom prst="rect">
            <a:avLst/>
          </a:prstGeom>
          <a:solidFill>
            <a:srgbClr val="FBF4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4380588" y="1727476"/>
            <a:ext cx="6766078" cy="176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r>
              <a:rPr lang="ko-KR" altLang="en-US" sz="24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조 </a:t>
            </a:r>
            <a:r>
              <a:rPr lang="en-US" altLang="ko-KR" sz="24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Team </a:t>
            </a:r>
            <a:r>
              <a:rPr lang="ko-KR" altLang="en-US" sz="24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머신일이조</a:t>
            </a:r>
            <a:endParaRPr sz="2400" b="1" i="0" u="sng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4995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4995" b="0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4995" b="0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프로젝트 중간보고서</a:t>
            </a:r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4995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101" name="Google Shape;101;p18"/>
          <p:cNvCxnSpPr>
            <a:cxnSpLocks/>
          </p:cNvCxnSpPr>
          <p:nvPr/>
        </p:nvCxnSpPr>
        <p:spPr>
          <a:xfrm>
            <a:off x="4055891" y="1032091"/>
            <a:ext cx="0" cy="2598345"/>
          </a:xfrm>
          <a:prstGeom prst="straightConnector1">
            <a:avLst/>
          </a:prstGeom>
          <a:noFill/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2" name="Google Shape;102;p18"/>
          <p:cNvSpPr txBox="1"/>
          <p:nvPr/>
        </p:nvSpPr>
        <p:spPr>
          <a:xfrm>
            <a:off x="9101033" y="5806827"/>
            <a:ext cx="33885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- 20</a:t>
            </a:r>
            <a:r>
              <a:rPr lang="en-US" altLang="ko-KR" sz="1800" b="1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22</a:t>
            </a:r>
            <a:r>
              <a:rPr lang="ko-KR" sz="1800" b="1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. </a:t>
            </a:r>
            <a:r>
              <a:rPr lang="en-US" altLang="ko-KR" sz="1800" b="1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05</a:t>
            </a:r>
            <a:r>
              <a:rPr lang="ko-KR" sz="1800" b="1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.</a:t>
            </a:r>
            <a:r>
              <a:rPr lang="en-US" altLang="ko-KR" sz="1800" b="1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 19</a:t>
            </a:r>
            <a:r>
              <a:rPr lang="ko-KR" sz="1800" b="1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 -</a:t>
            </a:r>
            <a:endParaRPr sz="4800" b="0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C4C95-D0AE-7357-8C47-8094276E25EA}"/>
              </a:ext>
            </a:extLst>
          </p:cNvPr>
          <p:cNvSpPr txBox="1"/>
          <p:nvPr/>
        </p:nvSpPr>
        <p:spPr>
          <a:xfrm>
            <a:off x="4380588" y="2264549"/>
            <a:ext cx="7449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고령자 건강정보 빅데이터 구축 및 “고령자 케어 플랫폼” 개발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8" name="그림 7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F3ADDE07-174B-4BF5-558D-50C240E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98" y="-76362"/>
            <a:ext cx="2996697" cy="29966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F02CA2-62CC-5CB8-13BD-F054A753F103}"/>
              </a:ext>
            </a:extLst>
          </p:cNvPr>
          <p:cNvSpPr txBox="1"/>
          <p:nvPr/>
        </p:nvSpPr>
        <p:spPr>
          <a:xfrm>
            <a:off x="2922006" y="5565897"/>
            <a:ext cx="6097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PRINT('</a:t>
            </a:r>
            <a:r>
              <a:rPr lang="ko-KR" altLang="en-US" sz="18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주현우</a:t>
            </a:r>
            <a:r>
              <a:rPr lang="en-US" altLang="ko-KR" sz="18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8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조준영</a:t>
            </a:r>
            <a:r>
              <a:rPr lang="en-US" altLang="ko-KR" sz="18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8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한혜림</a:t>
            </a:r>
            <a:r>
              <a:rPr lang="en-US" altLang="ko-KR" sz="18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8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송준영</a:t>
            </a:r>
            <a:r>
              <a:rPr lang="en-US" altLang="ko-KR" sz="18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8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이지현</a:t>
            </a:r>
            <a:r>
              <a:rPr lang="en-US" altLang="ko-KR" sz="18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8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이동언</a:t>
            </a:r>
            <a:r>
              <a:rPr lang="ko-KR" altLang="en-US" sz="18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😉</a:t>
            </a:r>
            <a:r>
              <a:rPr lang="en-US" altLang="ko-KR" sz="18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')</a:t>
            </a:r>
            <a:endParaRPr lang="ko-KR" altLang="en-US" sz="1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br>
              <a:rPr lang="ko-KR" alt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endParaRPr lang="ko-KR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FB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시스템 설계 </a:t>
            </a: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End</a:t>
            </a:r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image (</a:t>
            </a:r>
            <a:r>
              <a:rPr lang="en-US" altLang="ko-KR" b="0" i="0" u="none" strike="noStrike" baseline="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Personal setting UI)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4A2567-6B0F-6177-3997-2AD877C33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365" y="843983"/>
            <a:ext cx="7133270" cy="601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6FC52F-233E-C4F9-7B94-D20DA1F51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817" y="3844537"/>
            <a:ext cx="1187831" cy="15253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4FFA45-C9A6-A3E0-B2E4-0C05E926F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723" y="3754286"/>
            <a:ext cx="3524067" cy="17620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308A1C-29B9-247A-960A-42506BBB5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469" y="3757492"/>
            <a:ext cx="1662546" cy="16625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C2C543B-B4F2-3852-4C3E-8B03D34A4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942" y="1525638"/>
            <a:ext cx="1888082" cy="188808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04BD85-6A3F-90CE-079C-ECE3D6061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927" y="1610460"/>
            <a:ext cx="1736910" cy="1736910"/>
          </a:xfrm>
          <a:prstGeom prst="rect">
            <a:avLst/>
          </a:prstGeom>
        </p:spPr>
      </p:pic>
      <p:pic>
        <p:nvPicPr>
          <p:cNvPr id="20" name="그림 19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ABA96D39-72D1-DE18-6583-B866E4EB7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8790" y="1361080"/>
            <a:ext cx="2517091" cy="251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55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FB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sz="2800" b="1" i="0" u="none" strike="noStrike" cap="none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.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Unified Modeling Language Diagram</a:t>
            </a:r>
            <a:br>
              <a:rPr lang="en-US" altLang="ko-KR" b="1" i="0" dirty="0">
                <a:solidFill>
                  <a:srgbClr val="00000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endParaRPr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D36C627E-5A8D-7715-0F28-B3F5B9D24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696" y="906542"/>
            <a:ext cx="6646608" cy="595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5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FB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r>
              <a:rPr lang="ko-KR" sz="2800" b="1" i="0" u="none" strike="noStrike" cap="none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. </a:t>
            </a:r>
            <a:r>
              <a:rPr lang="ko-KR" altLang="en-US" sz="2800" b="1" i="0" u="none" strike="noStrike" cap="none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프로젝트 추진</a:t>
            </a:r>
            <a:r>
              <a:rPr lang="ko-KR" sz="2800" b="1" i="0" u="none" strike="noStrike" cap="none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 일정</a:t>
            </a:r>
            <a:endParaRPr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9" name="Google Shape;219;p24"/>
          <p:cNvSpPr txBox="1">
            <a:spLocks noGrp="1"/>
          </p:cNvSpPr>
          <p:nvPr>
            <p:ph type="body" idx="1"/>
          </p:nvPr>
        </p:nvSpPr>
        <p:spPr>
          <a:xfrm>
            <a:off x="479425" y="954166"/>
            <a:ext cx="10982654" cy="64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아래와 같이 프로젝트</a:t>
            </a:r>
            <a:r>
              <a: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는 </a:t>
            </a:r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8.5</a:t>
            </a:r>
            <a:r>
              <a: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주간 진행됩니다</a:t>
            </a:r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marL="0" indent="0">
              <a:spcBef>
                <a:spcPts val="0"/>
              </a:spcBef>
            </a:pPr>
            <a:r>
              <a:rPr lang="ko-KR" altLang="en-US" sz="16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총 </a:t>
            </a:r>
            <a:r>
              <a:rPr lang="en-US" altLang="ko-KR" sz="16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8.5</a:t>
            </a:r>
            <a:r>
              <a:rPr lang="ko-KR" altLang="en-US" sz="16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 일정 중에서 </a:t>
            </a:r>
            <a:r>
              <a:rPr lang="en-US" altLang="ko-KR" sz="16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r>
              <a:rPr lang="ko-KR" altLang="en-US" sz="16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주차 진행 중이며</a:t>
            </a:r>
            <a:r>
              <a:rPr lang="en-US" altLang="ko-KR" sz="16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일정기준 </a:t>
            </a:r>
            <a:r>
              <a:rPr lang="en-US" altLang="ko-KR" sz="16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50.0% </a:t>
            </a:r>
            <a:r>
              <a:rPr lang="ko-KR" altLang="en-US" sz="16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진행 되었음</a:t>
            </a:r>
            <a:r>
              <a:rPr lang="en-US" altLang="ko-KR" sz="16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D8F9638-7748-4B7B-8AFE-DFF4F0261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1790"/>
              </p:ext>
            </p:extLst>
          </p:nvPr>
        </p:nvGraphicFramePr>
        <p:xfrm>
          <a:off x="313178" y="1520826"/>
          <a:ext cx="11583258" cy="4947201"/>
        </p:xfrm>
        <a:graphic>
          <a:graphicData uri="http://schemas.openxmlformats.org/drawingml/2006/table">
            <a:tbl>
              <a:tblPr/>
              <a:tblGrid>
                <a:gridCol w="459688">
                  <a:extLst>
                    <a:ext uri="{9D8B030D-6E8A-4147-A177-3AD203B41FA5}">
                      <a16:colId xmlns:a16="http://schemas.microsoft.com/office/drawing/2014/main" val="3604077547"/>
                    </a:ext>
                  </a:extLst>
                </a:gridCol>
                <a:gridCol w="2716908">
                  <a:extLst>
                    <a:ext uri="{9D8B030D-6E8A-4147-A177-3AD203B41FA5}">
                      <a16:colId xmlns:a16="http://schemas.microsoft.com/office/drawing/2014/main" val="3174066675"/>
                    </a:ext>
                  </a:extLst>
                </a:gridCol>
                <a:gridCol w="425065">
                  <a:extLst>
                    <a:ext uri="{9D8B030D-6E8A-4147-A177-3AD203B41FA5}">
                      <a16:colId xmlns:a16="http://schemas.microsoft.com/office/drawing/2014/main" val="3916977744"/>
                    </a:ext>
                  </a:extLst>
                </a:gridCol>
                <a:gridCol w="421267">
                  <a:extLst>
                    <a:ext uri="{9D8B030D-6E8A-4147-A177-3AD203B41FA5}">
                      <a16:colId xmlns:a16="http://schemas.microsoft.com/office/drawing/2014/main" val="2264664717"/>
                    </a:ext>
                  </a:extLst>
                </a:gridCol>
                <a:gridCol w="421267">
                  <a:extLst>
                    <a:ext uri="{9D8B030D-6E8A-4147-A177-3AD203B41FA5}">
                      <a16:colId xmlns:a16="http://schemas.microsoft.com/office/drawing/2014/main" val="2231145489"/>
                    </a:ext>
                  </a:extLst>
                </a:gridCol>
                <a:gridCol w="421267">
                  <a:extLst>
                    <a:ext uri="{9D8B030D-6E8A-4147-A177-3AD203B41FA5}">
                      <a16:colId xmlns:a16="http://schemas.microsoft.com/office/drawing/2014/main" val="2163153125"/>
                    </a:ext>
                  </a:extLst>
                </a:gridCol>
                <a:gridCol w="421267">
                  <a:extLst>
                    <a:ext uri="{9D8B030D-6E8A-4147-A177-3AD203B41FA5}">
                      <a16:colId xmlns:a16="http://schemas.microsoft.com/office/drawing/2014/main" val="101431762"/>
                    </a:ext>
                  </a:extLst>
                </a:gridCol>
                <a:gridCol w="421267">
                  <a:extLst>
                    <a:ext uri="{9D8B030D-6E8A-4147-A177-3AD203B41FA5}">
                      <a16:colId xmlns:a16="http://schemas.microsoft.com/office/drawing/2014/main" val="3239067649"/>
                    </a:ext>
                  </a:extLst>
                </a:gridCol>
                <a:gridCol w="421267">
                  <a:extLst>
                    <a:ext uri="{9D8B030D-6E8A-4147-A177-3AD203B41FA5}">
                      <a16:colId xmlns:a16="http://schemas.microsoft.com/office/drawing/2014/main" val="2765543211"/>
                    </a:ext>
                  </a:extLst>
                </a:gridCol>
                <a:gridCol w="421267">
                  <a:extLst>
                    <a:ext uri="{9D8B030D-6E8A-4147-A177-3AD203B41FA5}">
                      <a16:colId xmlns:a16="http://schemas.microsoft.com/office/drawing/2014/main" val="3168582244"/>
                    </a:ext>
                  </a:extLst>
                </a:gridCol>
                <a:gridCol w="421267">
                  <a:extLst>
                    <a:ext uri="{9D8B030D-6E8A-4147-A177-3AD203B41FA5}">
                      <a16:colId xmlns:a16="http://schemas.microsoft.com/office/drawing/2014/main" val="2034214772"/>
                    </a:ext>
                  </a:extLst>
                </a:gridCol>
                <a:gridCol w="421267">
                  <a:extLst>
                    <a:ext uri="{9D8B030D-6E8A-4147-A177-3AD203B41FA5}">
                      <a16:colId xmlns:a16="http://schemas.microsoft.com/office/drawing/2014/main" val="1024773131"/>
                    </a:ext>
                  </a:extLst>
                </a:gridCol>
                <a:gridCol w="421267">
                  <a:extLst>
                    <a:ext uri="{9D8B030D-6E8A-4147-A177-3AD203B41FA5}">
                      <a16:colId xmlns:a16="http://schemas.microsoft.com/office/drawing/2014/main" val="1784316987"/>
                    </a:ext>
                  </a:extLst>
                </a:gridCol>
                <a:gridCol w="421267">
                  <a:extLst>
                    <a:ext uri="{9D8B030D-6E8A-4147-A177-3AD203B41FA5}">
                      <a16:colId xmlns:a16="http://schemas.microsoft.com/office/drawing/2014/main" val="3804926315"/>
                    </a:ext>
                  </a:extLst>
                </a:gridCol>
                <a:gridCol w="421267">
                  <a:extLst>
                    <a:ext uri="{9D8B030D-6E8A-4147-A177-3AD203B41FA5}">
                      <a16:colId xmlns:a16="http://schemas.microsoft.com/office/drawing/2014/main" val="2965025564"/>
                    </a:ext>
                  </a:extLst>
                </a:gridCol>
                <a:gridCol w="409347">
                  <a:extLst>
                    <a:ext uri="{9D8B030D-6E8A-4147-A177-3AD203B41FA5}">
                      <a16:colId xmlns:a16="http://schemas.microsoft.com/office/drawing/2014/main" val="3656285718"/>
                    </a:ext>
                  </a:extLst>
                </a:gridCol>
                <a:gridCol w="300326">
                  <a:extLst>
                    <a:ext uri="{9D8B030D-6E8A-4147-A177-3AD203B41FA5}">
                      <a16:colId xmlns:a16="http://schemas.microsoft.com/office/drawing/2014/main" val="2795428026"/>
                    </a:ext>
                  </a:extLst>
                </a:gridCol>
                <a:gridCol w="350981">
                  <a:extLst>
                    <a:ext uri="{9D8B030D-6E8A-4147-A177-3AD203B41FA5}">
                      <a16:colId xmlns:a16="http://schemas.microsoft.com/office/drawing/2014/main" val="1374895664"/>
                    </a:ext>
                  </a:extLst>
                </a:gridCol>
                <a:gridCol w="332510">
                  <a:extLst>
                    <a:ext uri="{9D8B030D-6E8A-4147-A177-3AD203B41FA5}">
                      <a16:colId xmlns:a16="http://schemas.microsoft.com/office/drawing/2014/main" val="3845649506"/>
                    </a:ext>
                  </a:extLst>
                </a:gridCol>
                <a:gridCol w="1533229">
                  <a:extLst>
                    <a:ext uri="{9D8B030D-6E8A-4147-A177-3AD203B41FA5}">
                      <a16:colId xmlns:a16="http://schemas.microsoft.com/office/drawing/2014/main" val="2363910250"/>
                    </a:ext>
                  </a:extLst>
                </a:gridCol>
              </a:tblGrid>
              <a:tr h="2355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단계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태스크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0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7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8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산출물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356896"/>
                  </a:ext>
                </a:extLst>
              </a:tr>
              <a:tr h="23558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분석기획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Planning)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924002"/>
                  </a:ext>
                </a:extLst>
              </a:tr>
              <a:tr h="235581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비즈니스 이해 및 범위설정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요구사항정의서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012377"/>
                  </a:ext>
                </a:extLst>
              </a:tr>
              <a:tr h="235581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프로젝트 정의 및 계획설정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프로젝트수행계획서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,WBS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216651"/>
                  </a:ext>
                </a:extLst>
              </a:tr>
              <a:tr h="235581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프로젝트 위험계획 수립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위험목록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위험관리계획서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834625"/>
                  </a:ext>
                </a:extLst>
              </a:tr>
              <a:tr h="23558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데이터준비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Data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Preparartion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688518"/>
                  </a:ext>
                </a:extLst>
              </a:tr>
              <a:tr h="235581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필요데이터 정의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데이터정의서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획득계획서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405743"/>
                  </a:ext>
                </a:extLst>
              </a:tr>
              <a:tr h="235581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데이터스토어설계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정형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비정형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스토어설계서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매핑정의서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098430"/>
                  </a:ext>
                </a:extLst>
              </a:tr>
              <a:tr h="235581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데이터수집 및 정합성 검증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데이터 정합성검증보고서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364026"/>
                  </a:ext>
                </a:extLst>
              </a:tr>
              <a:tr h="23558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데이터분석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Data Analyzing)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614638"/>
                  </a:ext>
                </a:extLst>
              </a:tr>
              <a:tr h="235581"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분석용 데이터준비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분석용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데이터셑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4051596"/>
                  </a:ext>
                </a:extLst>
              </a:tr>
              <a:tr h="235581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텍스트 분석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텍스트분석보고서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01775"/>
                  </a:ext>
                </a:extLst>
              </a:tr>
              <a:tr h="235581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탐색적분석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데이터탐색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시각화보고서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490512"/>
                  </a:ext>
                </a:extLst>
              </a:tr>
              <a:tr h="235581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모델링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모델링결과보고서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241313"/>
                  </a:ext>
                </a:extLst>
              </a:tr>
              <a:tr h="235581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모델평가 및 검증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모델평가보고서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106871"/>
                  </a:ext>
                </a:extLst>
              </a:tr>
              <a:tr h="23558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시스템 구현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System developing)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652899"/>
                  </a:ext>
                </a:extLst>
              </a:tr>
              <a:tr h="235581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설계 및 구현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구현시스템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882344"/>
                  </a:ext>
                </a:extLst>
              </a:tr>
              <a:tr h="235581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시스템테스트 및 운영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매뉴얼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사용자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운영자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968673"/>
                  </a:ext>
                </a:extLst>
              </a:tr>
              <a:tr h="23558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</a:t>
                      </a:r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평가및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전개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Deploying)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959436"/>
                  </a:ext>
                </a:extLst>
              </a:tr>
              <a:tr h="235581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모델발전계획 수립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발전계획서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755155"/>
                  </a:ext>
                </a:extLst>
              </a:tr>
              <a:tr h="235581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프로젝트 평가 및 보고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　완료보고서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953770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D8FCFE3C-5D31-4039-AB10-A4187ACA228D}"/>
              </a:ext>
            </a:extLst>
          </p:cNvPr>
          <p:cNvGrpSpPr/>
          <p:nvPr/>
        </p:nvGrpSpPr>
        <p:grpSpPr>
          <a:xfrm>
            <a:off x="3775295" y="2117453"/>
            <a:ext cx="6578678" cy="4227929"/>
            <a:chOff x="3775295" y="2117453"/>
            <a:chExt cx="6578678" cy="4350577"/>
          </a:xfrm>
        </p:grpSpPr>
        <p:cxnSp>
          <p:nvCxnSpPr>
            <p:cNvPr id="22" name="Google Shape;226;p24">
              <a:extLst>
                <a:ext uri="{FF2B5EF4-FFF2-40B4-BE49-F238E27FC236}">
                  <a16:creationId xmlns:a16="http://schemas.microsoft.com/office/drawing/2014/main" id="{BBC52B31-4D54-4C0A-AAD3-66898D8C5487}"/>
                </a:ext>
              </a:extLst>
            </p:cNvPr>
            <p:cNvCxnSpPr>
              <a:cxnSpLocks/>
            </p:cNvCxnSpPr>
            <p:nvPr/>
          </p:nvCxnSpPr>
          <p:spPr>
            <a:xfrm>
              <a:off x="3775295" y="2117453"/>
              <a:ext cx="371192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25" name="Google Shape;226;p24">
              <a:extLst>
                <a:ext uri="{FF2B5EF4-FFF2-40B4-BE49-F238E27FC236}">
                  <a16:creationId xmlns:a16="http://schemas.microsoft.com/office/drawing/2014/main" id="{CFAE2952-B554-425D-9354-667F0CA5F80A}"/>
                </a:ext>
              </a:extLst>
            </p:cNvPr>
            <p:cNvCxnSpPr>
              <a:cxnSpLocks/>
            </p:cNvCxnSpPr>
            <p:nvPr/>
          </p:nvCxnSpPr>
          <p:spPr>
            <a:xfrm>
              <a:off x="3775295" y="2393421"/>
              <a:ext cx="564426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26" name="Google Shape;226;p24">
              <a:extLst>
                <a:ext uri="{FF2B5EF4-FFF2-40B4-BE49-F238E27FC236}">
                  <a16:creationId xmlns:a16="http://schemas.microsoft.com/office/drawing/2014/main" id="{15BB0E63-7EDD-43A2-942F-FFADBBFA03AC}"/>
                </a:ext>
              </a:extLst>
            </p:cNvPr>
            <p:cNvCxnSpPr>
              <a:cxnSpLocks/>
            </p:cNvCxnSpPr>
            <p:nvPr/>
          </p:nvCxnSpPr>
          <p:spPr>
            <a:xfrm>
              <a:off x="3938257" y="3077162"/>
              <a:ext cx="1176951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27" name="Google Shape;226;p24">
              <a:extLst>
                <a:ext uri="{FF2B5EF4-FFF2-40B4-BE49-F238E27FC236}">
                  <a16:creationId xmlns:a16="http://schemas.microsoft.com/office/drawing/2014/main" id="{8A9DE824-70C7-47F5-BE5A-B8955A6DE5BA}"/>
                </a:ext>
              </a:extLst>
            </p:cNvPr>
            <p:cNvCxnSpPr>
              <a:cxnSpLocks/>
            </p:cNvCxnSpPr>
            <p:nvPr/>
          </p:nvCxnSpPr>
          <p:spPr>
            <a:xfrm>
              <a:off x="5193765" y="4053229"/>
              <a:ext cx="838473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28" name="Google Shape;226;p24">
              <a:extLst>
                <a:ext uri="{FF2B5EF4-FFF2-40B4-BE49-F238E27FC236}">
                  <a16:creationId xmlns:a16="http://schemas.microsoft.com/office/drawing/2014/main" id="{FA23C897-9028-4263-9355-9E28464E0C50}"/>
                </a:ext>
              </a:extLst>
            </p:cNvPr>
            <p:cNvCxnSpPr>
              <a:cxnSpLocks/>
            </p:cNvCxnSpPr>
            <p:nvPr/>
          </p:nvCxnSpPr>
          <p:spPr>
            <a:xfrm>
              <a:off x="6032238" y="4284005"/>
              <a:ext cx="588242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29" name="Google Shape;226;p24">
              <a:extLst>
                <a:ext uri="{FF2B5EF4-FFF2-40B4-BE49-F238E27FC236}">
                  <a16:creationId xmlns:a16="http://schemas.microsoft.com/office/drawing/2014/main" id="{6BE8F876-F79E-47C2-A498-987D6108B277}"/>
                </a:ext>
              </a:extLst>
            </p:cNvPr>
            <p:cNvCxnSpPr>
              <a:cxnSpLocks/>
            </p:cNvCxnSpPr>
            <p:nvPr/>
          </p:nvCxnSpPr>
          <p:spPr>
            <a:xfrm>
              <a:off x="6032238" y="4512826"/>
              <a:ext cx="588242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30" name="Google Shape;226;p24">
              <a:extLst>
                <a:ext uri="{FF2B5EF4-FFF2-40B4-BE49-F238E27FC236}">
                  <a16:creationId xmlns:a16="http://schemas.microsoft.com/office/drawing/2014/main" id="{879933D7-BD4B-4E50-9427-5755B8101CE5}"/>
                </a:ext>
              </a:extLst>
            </p:cNvPr>
            <p:cNvCxnSpPr>
              <a:cxnSpLocks/>
            </p:cNvCxnSpPr>
            <p:nvPr/>
          </p:nvCxnSpPr>
          <p:spPr>
            <a:xfrm>
              <a:off x="6473228" y="4773210"/>
              <a:ext cx="652574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31" name="Google Shape;226;p24">
              <a:extLst>
                <a:ext uri="{FF2B5EF4-FFF2-40B4-BE49-F238E27FC236}">
                  <a16:creationId xmlns:a16="http://schemas.microsoft.com/office/drawing/2014/main" id="{3DA84AFD-A0FB-4A5A-A386-EBE9A7457B98}"/>
                </a:ext>
              </a:extLst>
            </p:cNvPr>
            <p:cNvCxnSpPr>
              <a:cxnSpLocks/>
            </p:cNvCxnSpPr>
            <p:nvPr/>
          </p:nvCxnSpPr>
          <p:spPr>
            <a:xfrm>
              <a:off x="7298637" y="5494966"/>
              <a:ext cx="2488159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32" name="Google Shape;226;p24">
              <a:extLst>
                <a:ext uri="{FF2B5EF4-FFF2-40B4-BE49-F238E27FC236}">
                  <a16:creationId xmlns:a16="http://schemas.microsoft.com/office/drawing/2014/main" id="{555B0F0E-34B0-4297-B373-4BE40A46F23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251" y="5758577"/>
              <a:ext cx="394545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33" name="Google Shape;226;p24">
              <a:extLst>
                <a:ext uri="{FF2B5EF4-FFF2-40B4-BE49-F238E27FC236}">
                  <a16:creationId xmlns:a16="http://schemas.microsoft.com/office/drawing/2014/main" id="{1D24FBCE-91F9-4FCB-9571-F86FA8687824}"/>
                </a:ext>
              </a:extLst>
            </p:cNvPr>
            <p:cNvCxnSpPr>
              <a:cxnSpLocks/>
            </p:cNvCxnSpPr>
            <p:nvPr/>
          </p:nvCxnSpPr>
          <p:spPr>
            <a:xfrm>
              <a:off x="9698182" y="6219896"/>
              <a:ext cx="441699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34" name="Google Shape;226;p24">
              <a:extLst>
                <a:ext uri="{FF2B5EF4-FFF2-40B4-BE49-F238E27FC236}">
                  <a16:creationId xmlns:a16="http://schemas.microsoft.com/office/drawing/2014/main" id="{D884F827-2873-49CA-9D36-309229E5F7E5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0" y="6468030"/>
              <a:ext cx="295573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35" name="Google Shape;226;p24">
              <a:extLst>
                <a:ext uri="{FF2B5EF4-FFF2-40B4-BE49-F238E27FC236}">
                  <a16:creationId xmlns:a16="http://schemas.microsoft.com/office/drawing/2014/main" id="{03713F5B-9021-487D-A33B-C59D273DB4B4}"/>
                </a:ext>
              </a:extLst>
            </p:cNvPr>
            <p:cNvCxnSpPr>
              <a:cxnSpLocks/>
            </p:cNvCxnSpPr>
            <p:nvPr/>
          </p:nvCxnSpPr>
          <p:spPr>
            <a:xfrm>
              <a:off x="4146487" y="2591130"/>
              <a:ext cx="618099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36" name="Google Shape;226;p24">
              <a:extLst>
                <a:ext uri="{FF2B5EF4-FFF2-40B4-BE49-F238E27FC236}">
                  <a16:creationId xmlns:a16="http://schemas.microsoft.com/office/drawing/2014/main" id="{76F0C173-B1BB-4C18-BE63-53F280C18399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88" y="3565253"/>
              <a:ext cx="827039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37" name="Google Shape;226;p24">
              <a:extLst>
                <a:ext uri="{FF2B5EF4-FFF2-40B4-BE49-F238E27FC236}">
                  <a16:creationId xmlns:a16="http://schemas.microsoft.com/office/drawing/2014/main" id="{9D4DF58F-7374-4D55-BDAF-7B038AEFA98B}"/>
                </a:ext>
              </a:extLst>
            </p:cNvPr>
            <p:cNvCxnSpPr>
              <a:cxnSpLocks/>
            </p:cNvCxnSpPr>
            <p:nvPr/>
          </p:nvCxnSpPr>
          <p:spPr>
            <a:xfrm>
              <a:off x="4551901" y="3322236"/>
              <a:ext cx="499933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38" name="Google Shape;226;p24">
              <a:extLst>
                <a:ext uri="{FF2B5EF4-FFF2-40B4-BE49-F238E27FC236}">
                  <a16:creationId xmlns:a16="http://schemas.microsoft.com/office/drawing/2014/main" id="{EBE4909D-E982-4142-9DB8-99ECAF7380AC}"/>
                </a:ext>
              </a:extLst>
            </p:cNvPr>
            <p:cNvCxnSpPr>
              <a:cxnSpLocks/>
            </p:cNvCxnSpPr>
            <p:nvPr/>
          </p:nvCxnSpPr>
          <p:spPr>
            <a:xfrm>
              <a:off x="6962115" y="5020345"/>
              <a:ext cx="334978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</p:grpSp>
      <p:sp>
        <p:nvSpPr>
          <p:cNvPr id="21" name="object 72">
            <a:extLst>
              <a:ext uri="{FF2B5EF4-FFF2-40B4-BE49-F238E27FC236}">
                <a16:creationId xmlns:a16="http://schemas.microsoft.com/office/drawing/2014/main" id="{E85D232E-79C3-5B22-C18A-8B1291647FCA}"/>
              </a:ext>
            </a:extLst>
          </p:cNvPr>
          <p:cNvSpPr txBox="1"/>
          <p:nvPr/>
        </p:nvSpPr>
        <p:spPr>
          <a:xfrm>
            <a:off x="6620480" y="1124744"/>
            <a:ext cx="940040" cy="132324"/>
          </a:xfrm>
          <a:prstGeom prst="rect">
            <a:avLst/>
          </a:prstGeom>
          <a:solidFill>
            <a:srgbClr val="FFFF00"/>
          </a:solidFill>
        </p:spPr>
        <p:txBody>
          <a:bodyPr lIns="0" tIns="0" rIns="0" bIns="0" anchor="ctr"/>
          <a:lstStyle/>
          <a:p>
            <a:pPr marL="12700" algn="ctr">
              <a:defRPr/>
            </a:pPr>
            <a:r>
              <a:rPr lang="ko-KR" altLang="en-US" sz="900" b="1" spc="-1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중간보고</a:t>
            </a:r>
            <a:endParaRPr sz="9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94D3D59-591D-58A0-22F5-2210D6A98653}"/>
              </a:ext>
            </a:extLst>
          </p:cNvPr>
          <p:cNvCxnSpPr>
            <a:cxnSpLocks/>
          </p:cNvCxnSpPr>
          <p:nvPr/>
        </p:nvCxnSpPr>
        <p:spPr bwMode="auto">
          <a:xfrm>
            <a:off x="7125802" y="1428565"/>
            <a:ext cx="0" cy="5039462"/>
          </a:xfrm>
          <a:prstGeom prst="line">
            <a:avLst/>
          </a:prstGeom>
          <a:gradFill rotWithShape="1">
            <a:gsLst>
              <a:gs pos="0">
                <a:srgbClr val="9999FF"/>
              </a:gs>
              <a:gs pos="50000">
                <a:srgbClr val="FFFFFF"/>
              </a:gs>
              <a:gs pos="100000">
                <a:srgbClr val="9999FF"/>
              </a:gs>
            </a:gsLst>
            <a:lin ang="2700000" scaled="1"/>
          </a:gra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/>
          </a:ln>
          <a:effectLst/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FB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 모델 진행 현황</a:t>
            </a:r>
            <a:endParaRPr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5A1DC9-66A4-06E6-02BB-DF712C5A5E2D}"/>
              </a:ext>
            </a:extLst>
          </p:cNvPr>
          <p:cNvGrpSpPr/>
          <p:nvPr/>
        </p:nvGrpSpPr>
        <p:grpSpPr>
          <a:xfrm>
            <a:off x="479425" y="1176892"/>
            <a:ext cx="11233150" cy="4954722"/>
            <a:chOff x="479425" y="1176892"/>
            <a:chExt cx="11233150" cy="4954722"/>
          </a:xfrm>
        </p:grpSpPr>
        <p:sp>
          <p:nvSpPr>
            <p:cNvPr id="41" name="Shape 48">
              <a:extLst>
                <a:ext uri="{FF2B5EF4-FFF2-40B4-BE49-F238E27FC236}">
                  <a16:creationId xmlns:a16="http://schemas.microsoft.com/office/drawing/2014/main" id="{D8C13C56-2923-86A4-9961-7C655DF5198B}"/>
                </a:ext>
              </a:extLst>
            </p:cNvPr>
            <p:cNvSpPr/>
            <p:nvPr/>
          </p:nvSpPr>
          <p:spPr>
            <a:xfrm>
              <a:off x="479425" y="1572732"/>
              <a:ext cx="11233150" cy="4558882"/>
            </a:xfrm>
            <a:prstGeom prst="roundRect">
              <a:avLst>
                <a:gd name="adj" fmla="val 2330"/>
              </a:avLst>
            </a:prstGeom>
            <a:solidFill>
              <a:srgbClr val="F2F2F2"/>
            </a:solidFill>
            <a:ln w="9525" cap="flat" cmpd="sng">
              <a:solidFill>
                <a:srgbClr val="B6DCD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lang="en-US" sz="1200" b="1" i="0" u="none" strike="noStrike" cap="none" baseline="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77" name="Rectangle 127">
              <a:extLst>
                <a:ext uri="{FF2B5EF4-FFF2-40B4-BE49-F238E27FC236}">
                  <a16:creationId xmlns:a16="http://schemas.microsoft.com/office/drawing/2014/main" id="{4F3D517E-6918-2F21-E0BB-ACBCB7ECF4A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8456" y="1176892"/>
              <a:ext cx="5337544" cy="791680"/>
            </a:xfrm>
            <a:prstGeom prst="rect">
              <a:avLst/>
            </a:prstGeom>
            <a:solidFill>
              <a:srgbClr val="E9860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ko-KR" altLang="en-US" sz="20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건강정보 데이터를 활용한</a:t>
              </a:r>
              <a:r>
                <a:rPr lang="en-US" altLang="ko-KR" sz="20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altLang="en-US" sz="20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유병 발생 확률 예측 모델</a:t>
              </a:r>
              <a:endParaRPr lang="en-US" altLang="ko-KR" sz="2000" b="1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30C9F4-DCBA-E4C9-7E76-70A6B82BE9C9}"/>
              </a:ext>
            </a:extLst>
          </p:cNvPr>
          <p:cNvSpPr/>
          <p:nvPr/>
        </p:nvSpPr>
        <p:spPr bwMode="auto">
          <a:xfrm>
            <a:off x="761123" y="2158349"/>
            <a:ext cx="5337544" cy="36988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endParaRPr lang="ko-KR" altLang="en-US" sz="1600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7165C1-49AA-F523-0FE9-406E178F9924}"/>
              </a:ext>
            </a:extLst>
          </p:cNvPr>
          <p:cNvSpPr txBox="1"/>
          <p:nvPr/>
        </p:nvSpPr>
        <p:spPr>
          <a:xfrm>
            <a:off x="761123" y="2158348"/>
            <a:ext cx="2041929" cy="307777"/>
          </a:xfrm>
          <a:prstGeom prst="rect">
            <a:avLst/>
          </a:prstGeom>
          <a:solidFill>
            <a:srgbClr val="EFAB00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수집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25C131-1F91-9C7A-3C81-95FD2B75D2F3}"/>
              </a:ext>
            </a:extLst>
          </p:cNvPr>
          <p:cNvSpPr txBox="1"/>
          <p:nvPr/>
        </p:nvSpPr>
        <p:spPr>
          <a:xfrm>
            <a:off x="846252" y="2554188"/>
            <a:ext cx="5099363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◼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파일데이터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정보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23863" lvl="1" indent="-171450"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분류 체계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보건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보건의료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23863" lvl="1" indent="-171450"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제공기관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질병관리청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23863" lvl="1" indent="-171450"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분류 기준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: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7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(16-18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년도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(19-20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년도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원시자료 대상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</a:p>
          <a:p>
            <a:pPr marL="423863" lvl="1" indent="-171450"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기간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2016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년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 2020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년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(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총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개년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대상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23863" lvl="1" indent="-171450"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항목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기본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DB(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건강설문조사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검진조사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영양조사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),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식품섭취조사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영양조사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66461B-77A8-C251-2126-4BBDAA1C91C0}"/>
              </a:ext>
            </a:extLst>
          </p:cNvPr>
          <p:cNvSpPr/>
          <p:nvPr/>
        </p:nvSpPr>
        <p:spPr bwMode="auto">
          <a:xfrm>
            <a:off x="6241836" y="2178564"/>
            <a:ext cx="5337544" cy="36992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endParaRPr lang="ko-KR" altLang="en-US" sz="1600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1D2AC3-BE04-F78F-844C-7413401D1EF7}"/>
              </a:ext>
            </a:extLst>
          </p:cNvPr>
          <p:cNvSpPr txBox="1"/>
          <p:nvPr/>
        </p:nvSpPr>
        <p:spPr>
          <a:xfrm>
            <a:off x="6241836" y="2178564"/>
            <a:ext cx="2041929" cy="307777"/>
          </a:xfrm>
          <a:prstGeom prst="rect">
            <a:avLst/>
          </a:prstGeom>
          <a:solidFill>
            <a:srgbClr val="EFAB00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전처리</a:t>
            </a:r>
            <a:endParaRPr lang="ko-KR" altLang="en-US" sz="1400" b="1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BDD436-76B5-6020-61AC-6494B146B456}"/>
              </a:ext>
            </a:extLst>
          </p:cNvPr>
          <p:cNvSpPr txBox="1"/>
          <p:nvPr/>
        </p:nvSpPr>
        <p:spPr>
          <a:xfrm>
            <a:off x="846251" y="4795361"/>
            <a:ext cx="5099363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◼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전처리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후 최종 연구대상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표본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</a:p>
          <a:p>
            <a:pPr marL="423863" lvl="1" indent="-171450">
              <a:buFontTx/>
              <a:buChar char="-"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n = 8402</a:t>
            </a:r>
          </a:p>
          <a:p>
            <a:pPr marL="423863" lvl="1" indent="-171450">
              <a:buFontTx/>
              <a:buChar char="-"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Age : 65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세 이상 고령자 기준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23863" lvl="1" indent="-171450">
              <a:buFontTx/>
              <a:buChar char="-"/>
            </a:pP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6A1074-0869-5608-621C-C85353559A0E}"/>
              </a:ext>
            </a:extLst>
          </p:cNvPr>
          <p:cNvSpPr txBox="1"/>
          <p:nvPr/>
        </p:nvSpPr>
        <p:spPr>
          <a:xfrm>
            <a:off x="6333003" y="2511125"/>
            <a:ext cx="509936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◼ </a:t>
            </a:r>
            <a:r>
              <a:rPr lang="ko-KR" altLang="en-US" sz="14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</a:t>
            </a:r>
            <a:r>
              <a:rPr lang="en-US" altLang="ko-KR" sz="14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7</a:t>
            </a:r>
            <a:r>
              <a:rPr lang="ko-KR" altLang="en-US" sz="14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</a:t>
            </a:r>
            <a:r>
              <a:rPr lang="en-US" altLang="ko-KR" sz="14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,8</a:t>
            </a:r>
            <a:r>
              <a:rPr lang="ko-KR" altLang="en-US" sz="14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 원시자료 데이터 통합을 위한 </a:t>
            </a:r>
            <a:r>
              <a:rPr lang="ko-KR" altLang="en-US" sz="1400" b="1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전처리</a:t>
            </a:r>
            <a:r>
              <a:rPr lang="ko-KR" altLang="en-US" sz="14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과정</a:t>
            </a:r>
            <a:endParaRPr lang="en-US" altLang="ko-KR" sz="1400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23863" lvl="1" indent="-171450"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식품섭취조사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기본 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DB 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변수설명서 통합과정</a:t>
            </a:r>
            <a:endParaRPr lang="en-US" altLang="ko-KR" sz="1200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23863" lvl="1" indent="-171450"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7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 각 </a:t>
            </a:r>
            <a:r>
              <a:rPr lang="ko-KR" altLang="en-US" sz="1200" b="1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변수명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및 변수설명 차이 확인 및 통일</a:t>
            </a:r>
            <a:endParaRPr lang="en-US" altLang="ko-KR" sz="1200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23863" lvl="1" indent="-171450"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통합된 실제 데이터를 활용하여 </a:t>
            </a:r>
            <a:r>
              <a:rPr lang="ko-KR" altLang="en-US" sz="1200" b="1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질병별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상관계수 측정</a:t>
            </a:r>
            <a:endParaRPr lang="en-US" altLang="ko-KR" sz="1200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23863" lvl="1" indent="-171450"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도메인 지식을 통한 실제 변수들의 상관계수 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확인 작업</a:t>
            </a:r>
            <a:endParaRPr lang="en-US" altLang="ko-KR" sz="1200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23863" lvl="1" indent="-171450"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설문조사 점수 정제 및 모델링을 위한 값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정제</a:t>
            </a:r>
            <a:endParaRPr lang="en-US" altLang="ko-KR" sz="1200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23863" lvl="1" indent="-171450"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산출된 데이터 및 </a:t>
            </a:r>
            <a:r>
              <a:rPr lang="ko-KR" altLang="en-US" sz="1200" b="1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전처리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과정 소스코드 정리</a:t>
            </a:r>
            <a:endParaRPr lang="en-US" altLang="ko-KR" sz="1200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23863" lvl="1" indent="-171450">
              <a:buFontTx/>
              <a:buChar char="-"/>
            </a:pP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Git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을 이용한 형상관리</a:t>
            </a:r>
            <a:endParaRPr lang="en-US" altLang="ko-KR" sz="1200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23863" lvl="1" indent="-171450"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핵심 변수 선정 작업</a:t>
            </a:r>
            <a:endParaRPr lang="en-US" altLang="ko-KR" sz="1200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23863" lvl="1" indent="-1714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52413" lvl="1"/>
            <a:endParaRPr lang="en-US" altLang="ko-KR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◼ </a:t>
            </a:r>
            <a:r>
              <a:rPr lang="ko-KR" altLang="en-US" sz="14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객체탐지를 활용한 식단 평가 모델 연계</a:t>
            </a:r>
            <a:endParaRPr lang="en-US" altLang="ko-KR" sz="1400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52413" lvl="1"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식품섭취조사 데이터를 이용하여 객체 탐지에 사용할 음식 리스트 산출</a:t>
            </a:r>
            <a:endParaRPr lang="en-US" altLang="ko-KR" sz="1200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52413" lvl="1"/>
            <a:endParaRPr lang="en-US" altLang="ko-KR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62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 모델 진행 현황</a:t>
            </a:r>
            <a:endParaRPr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5A1DC9-66A4-06E6-02BB-DF712C5A5E2D}"/>
              </a:ext>
            </a:extLst>
          </p:cNvPr>
          <p:cNvGrpSpPr/>
          <p:nvPr/>
        </p:nvGrpSpPr>
        <p:grpSpPr>
          <a:xfrm>
            <a:off x="479425" y="1176892"/>
            <a:ext cx="11233150" cy="4954722"/>
            <a:chOff x="479425" y="1176892"/>
            <a:chExt cx="11233150" cy="4954722"/>
          </a:xfrm>
        </p:grpSpPr>
        <p:sp>
          <p:nvSpPr>
            <p:cNvPr id="41" name="Shape 48">
              <a:extLst>
                <a:ext uri="{FF2B5EF4-FFF2-40B4-BE49-F238E27FC236}">
                  <a16:creationId xmlns:a16="http://schemas.microsoft.com/office/drawing/2014/main" id="{D8C13C56-2923-86A4-9961-7C655DF5198B}"/>
                </a:ext>
              </a:extLst>
            </p:cNvPr>
            <p:cNvSpPr/>
            <p:nvPr/>
          </p:nvSpPr>
          <p:spPr>
            <a:xfrm>
              <a:off x="479425" y="1572732"/>
              <a:ext cx="11233150" cy="4558882"/>
            </a:xfrm>
            <a:prstGeom prst="roundRect">
              <a:avLst>
                <a:gd name="adj" fmla="val 2330"/>
              </a:avLst>
            </a:prstGeom>
            <a:solidFill>
              <a:srgbClr val="F2F2F2"/>
            </a:solidFill>
            <a:ln w="9525" cap="flat" cmpd="sng">
              <a:solidFill>
                <a:srgbClr val="B6DCD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lang="en-US" sz="1200" b="1" i="0" u="none" strike="noStrike" cap="none" baseline="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77" name="Rectangle 127">
              <a:extLst>
                <a:ext uri="{FF2B5EF4-FFF2-40B4-BE49-F238E27FC236}">
                  <a16:creationId xmlns:a16="http://schemas.microsoft.com/office/drawing/2014/main" id="{4F3D517E-6918-2F21-E0BB-ACBCB7ECF4A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8456" y="1176892"/>
              <a:ext cx="5337544" cy="791680"/>
            </a:xfrm>
            <a:prstGeom prst="rect">
              <a:avLst/>
            </a:prstGeom>
            <a:solidFill>
              <a:srgbClr val="E9860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ko-KR" altLang="en-US" sz="20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건강정보 데이터를 활용한</a:t>
              </a:r>
              <a:r>
                <a:rPr lang="en-US" altLang="ko-KR" sz="20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altLang="en-US" sz="20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유병 발생 확률 예측 모델</a:t>
              </a:r>
              <a:endParaRPr lang="en-US" altLang="ko-KR" sz="2000" b="1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30C9F4-DCBA-E4C9-7E76-70A6B82BE9C9}"/>
              </a:ext>
            </a:extLst>
          </p:cNvPr>
          <p:cNvSpPr/>
          <p:nvPr/>
        </p:nvSpPr>
        <p:spPr bwMode="auto">
          <a:xfrm>
            <a:off x="761123" y="2158349"/>
            <a:ext cx="10736778" cy="36988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endParaRPr lang="ko-KR" altLang="en-US" sz="1600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7165C1-49AA-F523-0FE9-406E178F9924}"/>
              </a:ext>
            </a:extLst>
          </p:cNvPr>
          <p:cNvSpPr txBox="1"/>
          <p:nvPr/>
        </p:nvSpPr>
        <p:spPr>
          <a:xfrm>
            <a:off x="761123" y="2158348"/>
            <a:ext cx="2041929" cy="307777"/>
          </a:xfrm>
          <a:prstGeom prst="rect">
            <a:avLst/>
          </a:prstGeom>
          <a:solidFill>
            <a:srgbClr val="EFAB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</a:t>
            </a:r>
            <a:r>
              <a:rPr lang="en-US" altLang="ko-KR" sz="1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eal_data1_final.csv</a:t>
            </a:r>
            <a:endParaRPr lang="ko-KR" altLang="en-US" sz="1400" b="1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9DADAA-8B20-B85C-8ACE-3655EAB6F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087" y="2463531"/>
            <a:ext cx="8819521" cy="32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29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 모델 진행 현황</a:t>
            </a:r>
            <a:endParaRPr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5A1DC9-66A4-06E6-02BB-DF712C5A5E2D}"/>
              </a:ext>
            </a:extLst>
          </p:cNvPr>
          <p:cNvGrpSpPr/>
          <p:nvPr/>
        </p:nvGrpSpPr>
        <p:grpSpPr>
          <a:xfrm>
            <a:off x="479425" y="1176892"/>
            <a:ext cx="11233150" cy="4954722"/>
            <a:chOff x="479425" y="1176892"/>
            <a:chExt cx="11233150" cy="4954722"/>
          </a:xfrm>
        </p:grpSpPr>
        <p:sp>
          <p:nvSpPr>
            <p:cNvPr id="41" name="Shape 48">
              <a:extLst>
                <a:ext uri="{FF2B5EF4-FFF2-40B4-BE49-F238E27FC236}">
                  <a16:creationId xmlns:a16="http://schemas.microsoft.com/office/drawing/2014/main" id="{D8C13C56-2923-86A4-9961-7C655DF5198B}"/>
                </a:ext>
              </a:extLst>
            </p:cNvPr>
            <p:cNvSpPr/>
            <p:nvPr/>
          </p:nvSpPr>
          <p:spPr>
            <a:xfrm>
              <a:off x="479425" y="1572732"/>
              <a:ext cx="11233150" cy="4558882"/>
            </a:xfrm>
            <a:prstGeom prst="roundRect">
              <a:avLst>
                <a:gd name="adj" fmla="val 2330"/>
              </a:avLst>
            </a:prstGeom>
            <a:solidFill>
              <a:srgbClr val="F2F2F2"/>
            </a:solidFill>
            <a:ln w="9525" cap="flat" cmpd="sng">
              <a:solidFill>
                <a:srgbClr val="B6DCD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lang="en-US" sz="1200" b="1" i="0" u="none" strike="noStrike" cap="none" baseline="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77" name="Rectangle 127">
              <a:extLst>
                <a:ext uri="{FF2B5EF4-FFF2-40B4-BE49-F238E27FC236}">
                  <a16:creationId xmlns:a16="http://schemas.microsoft.com/office/drawing/2014/main" id="{4F3D517E-6918-2F21-E0BB-ACBCB7ECF4A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8456" y="1176892"/>
              <a:ext cx="5337544" cy="791680"/>
            </a:xfrm>
            <a:prstGeom prst="rect">
              <a:avLst/>
            </a:prstGeom>
            <a:solidFill>
              <a:srgbClr val="E9860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ko-KR" altLang="en-US" sz="20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건강정보 데이터를 활용한</a:t>
              </a:r>
              <a:r>
                <a:rPr lang="en-US" altLang="ko-KR" sz="20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altLang="en-US" sz="20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유병 발생 확률 예측 모델</a:t>
              </a:r>
              <a:endParaRPr lang="en-US" altLang="ko-KR" sz="2000" b="1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30C9F4-DCBA-E4C9-7E76-70A6B82BE9C9}"/>
              </a:ext>
            </a:extLst>
          </p:cNvPr>
          <p:cNvSpPr/>
          <p:nvPr/>
        </p:nvSpPr>
        <p:spPr bwMode="auto">
          <a:xfrm>
            <a:off x="761123" y="2158349"/>
            <a:ext cx="10736778" cy="36988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endParaRPr lang="ko-KR" altLang="en-US" sz="1600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7165C1-49AA-F523-0FE9-406E178F9924}"/>
              </a:ext>
            </a:extLst>
          </p:cNvPr>
          <p:cNvSpPr txBox="1"/>
          <p:nvPr/>
        </p:nvSpPr>
        <p:spPr>
          <a:xfrm>
            <a:off x="761123" y="2158348"/>
            <a:ext cx="3204295" cy="307777"/>
          </a:xfrm>
          <a:prstGeom prst="rect">
            <a:avLst/>
          </a:prstGeom>
          <a:solidFill>
            <a:srgbClr val="EFAB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</a:t>
            </a:r>
            <a:r>
              <a:rPr lang="en-US" altLang="ko-KR" sz="1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everse_3_df.csv (</a:t>
            </a:r>
            <a:r>
              <a:rPr lang="ko-KR" altLang="en-US" sz="1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변수삭제 </a:t>
            </a:r>
            <a:r>
              <a:rPr lang="en-US" altLang="ko-KR" sz="1400" b="1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ver</a:t>
            </a:r>
            <a:r>
              <a:rPr lang="en-US" altLang="ko-KR" sz="1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1400" b="1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B21D15-0A10-B24D-2633-D72C2314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086" y="2466125"/>
            <a:ext cx="7896067" cy="339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14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FB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 모델 진행 현황</a:t>
            </a:r>
            <a:endParaRPr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5A1DC9-66A4-06E6-02BB-DF712C5A5E2D}"/>
              </a:ext>
            </a:extLst>
          </p:cNvPr>
          <p:cNvGrpSpPr/>
          <p:nvPr/>
        </p:nvGrpSpPr>
        <p:grpSpPr>
          <a:xfrm>
            <a:off x="479425" y="1176892"/>
            <a:ext cx="11233150" cy="4954722"/>
            <a:chOff x="479425" y="1176892"/>
            <a:chExt cx="11233150" cy="4954722"/>
          </a:xfrm>
        </p:grpSpPr>
        <p:sp>
          <p:nvSpPr>
            <p:cNvPr id="41" name="Shape 48">
              <a:extLst>
                <a:ext uri="{FF2B5EF4-FFF2-40B4-BE49-F238E27FC236}">
                  <a16:creationId xmlns:a16="http://schemas.microsoft.com/office/drawing/2014/main" id="{D8C13C56-2923-86A4-9961-7C655DF5198B}"/>
                </a:ext>
              </a:extLst>
            </p:cNvPr>
            <p:cNvSpPr/>
            <p:nvPr/>
          </p:nvSpPr>
          <p:spPr>
            <a:xfrm>
              <a:off x="479425" y="1572732"/>
              <a:ext cx="11233150" cy="4558882"/>
            </a:xfrm>
            <a:prstGeom prst="roundRect">
              <a:avLst>
                <a:gd name="adj" fmla="val 2330"/>
              </a:avLst>
            </a:prstGeom>
            <a:solidFill>
              <a:srgbClr val="F2F2F2"/>
            </a:solidFill>
            <a:ln w="9525" cap="flat" cmpd="sng">
              <a:solidFill>
                <a:srgbClr val="B6DCD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lang="en-US" sz="1200" b="1" i="0" u="none" strike="noStrike" cap="none" baseline="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77" name="Rectangle 127">
              <a:extLst>
                <a:ext uri="{FF2B5EF4-FFF2-40B4-BE49-F238E27FC236}">
                  <a16:creationId xmlns:a16="http://schemas.microsoft.com/office/drawing/2014/main" id="{4F3D517E-6918-2F21-E0BB-ACBCB7ECF4A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8456" y="1176892"/>
              <a:ext cx="5337544" cy="791680"/>
            </a:xfrm>
            <a:prstGeom prst="rect">
              <a:avLst/>
            </a:prstGeom>
            <a:solidFill>
              <a:srgbClr val="E9860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ko-KR" altLang="en-US" sz="20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객체탐지를 활용한 식단 평가 모델</a:t>
              </a:r>
              <a:endParaRPr lang="en-US" altLang="ko-KR" sz="2000" b="1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30C9F4-DCBA-E4C9-7E76-70A6B82BE9C9}"/>
              </a:ext>
            </a:extLst>
          </p:cNvPr>
          <p:cNvSpPr/>
          <p:nvPr/>
        </p:nvSpPr>
        <p:spPr bwMode="auto">
          <a:xfrm>
            <a:off x="761123" y="2158349"/>
            <a:ext cx="5337544" cy="36988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◼ 최종 데이터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7165C1-49AA-F523-0FE9-406E178F9924}"/>
              </a:ext>
            </a:extLst>
          </p:cNvPr>
          <p:cNvSpPr txBox="1"/>
          <p:nvPr/>
        </p:nvSpPr>
        <p:spPr>
          <a:xfrm>
            <a:off x="761123" y="2158348"/>
            <a:ext cx="2041929" cy="307777"/>
          </a:xfrm>
          <a:prstGeom prst="rect">
            <a:avLst/>
          </a:prstGeom>
          <a:solidFill>
            <a:srgbClr val="EFAB00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수집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66461B-77A8-C251-2126-4BBDAA1C91C0}"/>
              </a:ext>
            </a:extLst>
          </p:cNvPr>
          <p:cNvSpPr/>
          <p:nvPr/>
        </p:nvSpPr>
        <p:spPr bwMode="auto">
          <a:xfrm>
            <a:off x="6241836" y="2153781"/>
            <a:ext cx="5337544" cy="36988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endParaRPr lang="ko-KR" altLang="en-US" sz="1600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1D2AC3-BE04-F78F-844C-7413401D1EF7}"/>
              </a:ext>
            </a:extLst>
          </p:cNvPr>
          <p:cNvSpPr txBox="1"/>
          <p:nvPr/>
        </p:nvSpPr>
        <p:spPr>
          <a:xfrm>
            <a:off x="6241836" y="2151405"/>
            <a:ext cx="2041929" cy="307777"/>
          </a:xfrm>
          <a:prstGeom prst="rect">
            <a:avLst/>
          </a:prstGeom>
          <a:solidFill>
            <a:srgbClr val="EFAB00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이미지 </a:t>
            </a:r>
            <a:r>
              <a:rPr lang="ko-KR" altLang="en-US" sz="1400" b="1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라벨링</a:t>
            </a:r>
            <a:r>
              <a:rPr lang="ko-KR" altLang="en-US" sz="1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작업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6A1074-0869-5608-621C-C85353559A0E}"/>
              </a:ext>
            </a:extLst>
          </p:cNvPr>
          <p:cNvSpPr txBox="1"/>
          <p:nvPr/>
        </p:nvSpPr>
        <p:spPr>
          <a:xfrm>
            <a:off x="6331514" y="4294201"/>
            <a:ext cx="5099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◼ </a:t>
            </a:r>
            <a:r>
              <a:rPr lang="en-US" altLang="ko-KR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Label </a:t>
            </a:r>
            <a:r>
              <a:rPr lang="ko-KR" altLang="en-US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형식</a:t>
            </a:r>
            <a:endParaRPr lang="en-US" altLang="ko-KR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[Class Number/ point¹ / point² / point³ / point</a:t>
            </a:r>
            <a:r>
              <a:rPr lang="ko-KR" altLang="en-US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⁴</a:t>
            </a:r>
            <a:r>
              <a:rPr lang="en-US" altLang="ko-KR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</a:t>
            </a:r>
          </a:p>
          <a:p>
            <a:pPr marL="252413" lvl="1"/>
            <a:endParaRPr lang="en-US" altLang="ko-KR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9D5779-0CEE-63A8-8A3B-AB74BBDD75B0}"/>
              </a:ext>
            </a:extLst>
          </p:cNvPr>
          <p:cNvSpPr txBox="1"/>
          <p:nvPr/>
        </p:nvSpPr>
        <p:spPr>
          <a:xfrm>
            <a:off x="758456" y="2511125"/>
            <a:ext cx="6097508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◼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파일데이터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정보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23863" lvl="1" indent="-171450">
              <a:buFontTx/>
              <a:buChar char="-"/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데이터셋명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한국 이미지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음식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</a:p>
          <a:p>
            <a:pPr marL="423863" lvl="1" indent="-171450"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분야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비전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23863" lvl="1" indent="-171450"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유형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이미지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23863" lvl="1" indent="-171450"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구축기관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한국과학기술연구원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23863" lvl="1" indent="-171450"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설명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한국 음식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150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종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종별 약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천 장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데이터를 구축한 이미지 데이터 제공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77CC8E6-E039-1052-F448-D2827ED47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656689"/>
              </p:ext>
            </p:extLst>
          </p:nvPr>
        </p:nvGraphicFramePr>
        <p:xfrm>
          <a:off x="956726" y="4294201"/>
          <a:ext cx="4941004" cy="1139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5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5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데이터 종류</a:t>
                      </a: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구축 수량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포함 내용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파일 포맷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음식 이미지 </a:t>
                      </a:r>
                      <a:endParaRPr lang="en-US" altLang="ko-KR" sz="105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데이터베이스</a:t>
                      </a: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19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종 총 </a:t>
                      </a:r>
                      <a:r>
                        <a:rPr lang="en-US" altLang="ko-KR" sz="10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4303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Class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별 </a:t>
                      </a:r>
                      <a:endParaRPr lang="en-US" altLang="ko-KR" sz="105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300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 내외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JPG</a:t>
                      </a:r>
                      <a:endParaRPr lang="ko-KR" altLang="en-US" sz="105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DD683C5-4258-D256-1616-61D90682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178" y="2508333"/>
            <a:ext cx="3932885" cy="1626632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FE52F5-9380-B6DE-11E5-F65C0ED24CD6}"/>
              </a:ext>
            </a:extLst>
          </p:cNvPr>
          <p:cNvSpPr txBox="1"/>
          <p:nvPr/>
        </p:nvSpPr>
        <p:spPr>
          <a:xfrm>
            <a:off x="6939178" y="4053448"/>
            <a:ext cx="3932886" cy="296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&lt;</a:t>
            </a:r>
            <a:r>
              <a:rPr lang="ko-KR" altLang="en-US" sz="100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라벨링</a:t>
            </a:r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결과 값 예시</a:t>
            </a:r>
            <a:r>
              <a:rPr lang="en-US" altLang="ko-KR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02075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FB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 모델 진행 현황</a:t>
            </a:r>
            <a:endParaRPr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A6F0851-47D1-8787-6D18-E75B56DEF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888719"/>
              </p:ext>
            </p:extLst>
          </p:nvPr>
        </p:nvGraphicFramePr>
        <p:xfrm>
          <a:off x="2324069" y="924254"/>
          <a:ext cx="6826312" cy="57290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6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6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6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Number of Class</a:t>
                      </a:r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B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Food Name</a:t>
                      </a:r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B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Image Amount</a:t>
                      </a:r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B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Label Name</a:t>
                      </a:r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0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0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잡곡밥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219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잡곡밥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배추김치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236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배추김치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0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된장찌개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212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된장찌개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0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김치찌개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266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김치찌개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멸치볶음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289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멸치볶음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시금치나물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318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시금치나물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506222"/>
                  </a:ext>
                </a:extLst>
              </a:tr>
              <a:tr h="17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가지나물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302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가지나물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843500"/>
                  </a:ext>
                </a:extLst>
              </a:tr>
              <a:tr h="17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7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고사리나물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315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고사리나물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237737"/>
                  </a:ext>
                </a:extLst>
              </a:tr>
              <a:tr h="17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8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미역국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140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미역국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119171"/>
                  </a:ext>
                </a:extLst>
              </a:tr>
              <a:tr h="17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9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김밥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298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김밥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664195"/>
                  </a:ext>
                </a:extLst>
              </a:tr>
              <a:tr h="17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10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불고기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94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불고기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622877"/>
                  </a:ext>
                </a:extLst>
              </a:tr>
              <a:tr h="17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11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애호박볶음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220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r>
                        <a:rPr lang="ko-KR" altLang="en-US" sz="1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애호박볶음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860696"/>
                  </a:ext>
                </a:extLst>
              </a:tr>
              <a:tr h="17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12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무생채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155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무생채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09470"/>
                  </a:ext>
                </a:extLst>
              </a:tr>
              <a:tr h="17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13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잡채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297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잡채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37855"/>
                  </a:ext>
                </a:extLst>
              </a:tr>
              <a:tr h="17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14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무국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146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r>
                        <a:rPr lang="ko-KR" altLang="en-US" sz="1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무국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227995"/>
                  </a:ext>
                </a:extLst>
              </a:tr>
              <a:tr h="17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15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고등어구이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136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고등어구이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129504"/>
                  </a:ext>
                </a:extLst>
              </a:tr>
              <a:tr h="17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16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쌀밥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234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쌀밥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042595"/>
                  </a:ext>
                </a:extLst>
              </a:tr>
              <a:tr h="175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17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계란후라이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215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r>
                        <a:rPr lang="ko-KR" altLang="en-US" sz="1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계란후라이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693405"/>
                  </a:ext>
                </a:extLst>
              </a:tr>
              <a:tr h="125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18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계란말이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211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계란말이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'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6587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총 음식 개수 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: 19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총 이미지 데이터 개수 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: 4303 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644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821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FB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 모델 진행 현황</a:t>
            </a:r>
            <a:endParaRPr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9CDF0A-2E3E-EAC8-5DDF-FBFF294B6040}"/>
              </a:ext>
            </a:extLst>
          </p:cNvPr>
          <p:cNvSpPr/>
          <p:nvPr/>
        </p:nvSpPr>
        <p:spPr>
          <a:xfrm>
            <a:off x="867352" y="1263937"/>
            <a:ext cx="2697029" cy="9897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D371DA00-D54D-0EE4-7243-60D5B0FE0612}"/>
              </a:ext>
            </a:extLst>
          </p:cNvPr>
          <p:cNvSpPr/>
          <p:nvPr/>
        </p:nvSpPr>
        <p:spPr>
          <a:xfrm rot="5400000">
            <a:off x="3898409" y="1493905"/>
            <a:ext cx="606554" cy="522891"/>
          </a:xfrm>
          <a:prstGeom prst="triangle">
            <a:avLst/>
          </a:prstGeom>
          <a:solidFill>
            <a:srgbClr val="F4A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C90B1C-446B-BECE-188A-B90DAEFF1C1E}"/>
              </a:ext>
            </a:extLst>
          </p:cNvPr>
          <p:cNvSpPr txBox="1"/>
          <p:nvPr/>
        </p:nvSpPr>
        <p:spPr>
          <a:xfrm>
            <a:off x="981585" y="1513990"/>
            <a:ext cx="247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응용 목적 정의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7563F8-D31A-FCA6-B94D-C5380251352B}"/>
              </a:ext>
            </a:extLst>
          </p:cNvPr>
          <p:cNvSpPr/>
          <p:nvPr/>
        </p:nvSpPr>
        <p:spPr>
          <a:xfrm>
            <a:off x="4724758" y="1263937"/>
            <a:ext cx="2697029" cy="9897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8F32EF76-5C48-8C85-4636-A63539EEF27C}"/>
              </a:ext>
            </a:extLst>
          </p:cNvPr>
          <p:cNvSpPr/>
          <p:nvPr/>
        </p:nvSpPr>
        <p:spPr>
          <a:xfrm rot="5400000">
            <a:off x="7755815" y="1493905"/>
            <a:ext cx="606554" cy="522891"/>
          </a:xfrm>
          <a:prstGeom prst="triangle">
            <a:avLst/>
          </a:prstGeom>
          <a:solidFill>
            <a:srgbClr val="F4A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BA7E6-4D07-E242-B2E4-A93CD8BD09F8}"/>
              </a:ext>
            </a:extLst>
          </p:cNvPr>
          <p:cNvSpPr txBox="1"/>
          <p:nvPr/>
        </p:nvSpPr>
        <p:spPr>
          <a:xfrm>
            <a:off x="4838991" y="1339852"/>
            <a:ext cx="2471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딥러닝 알고리즘 선정 및 개발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7FB727-9D7B-04AB-6FCB-00B08551E52F}"/>
              </a:ext>
            </a:extLst>
          </p:cNvPr>
          <p:cNvSpPr/>
          <p:nvPr/>
        </p:nvSpPr>
        <p:spPr>
          <a:xfrm>
            <a:off x="8582164" y="1263937"/>
            <a:ext cx="2697029" cy="9897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0A86582D-C48A-647A-A75A-FB7A8B301021}"/>
              </a:ext>
            </a:extLst>
          </p:cNvPr>
          <p:cNvSpPr/>
          <p:nvPr/>
        </p:nvSpPr>
        <p:spPr>
          <a:xfrm rot="10800000">
            <a:off x="9778005" y="2473306"/>
            <a:ext cx="606554" cy="522891"/>
          </a:xfrm>
          <a:prstGeom prst="triangle">
            <a:avLst/>
          </a:prstGeom>
          <a:solidFill>
            <a:srgbClr val="F4A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4C1513-38C3-D7C3-DB8A-3C6F6D13E318}"/>
              </a:ext>
            </a:extLst>
          </p:cNvPr>
          <p:cNvSpPr txBox="1"/>
          <p:nvPr/>
        </p:nvSpPr>
        <p:spPr>
          <a:xfrm>
            <a:off x="8696397" y="1513990"/>
            <a:ext cx="247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학습 데이터 준비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CE54E8-ED6C-E6D3-8A09-96A3BFE8A42B}"/>
              </a:ext>
            </a:extLst>
          </p:cNvPr>
          <p:cNvSpPr/>
          <p:nvPr/>
        </p:nvSpPr>
        <p:spPr>
          <a:xfrm>
            <a:off x="867352" y="3215831"/>
            <a:ext cx="2697029" cy="9897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3D599D0E-4ADE-0127-0926-6E42C1C8183F}"/>
              </a:ext>
            </a:extLst>
          </p:cNvPr>
          <p:cNvSpPr/>
          <p:nvPr/>
        </p:nvSpPr>
        <p:spPr>
          <a:xfrm rot="16200000">
            <a:off x="3898409" y="3445799"/>
            <a:ext cx="606554" cy="522891"/>
          </a:xfrm>
          <a:prstGeom prst="triangle">
            <a:avLst/>
          </a:prstGeom>
          <a:solidFill>
            <a:srgbClr val="F4A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EDDB91-3651-2EBB-2272-EA60EC260DC3}"/>
              </a:ext>
            </a:extLst>
          </p:cNvPr>
          <p:cNvSpPr txBox="1"/>
          <p:nvPr/>
        </p:nvSpPr>
        <p:spPr>
          <a:xfrm>
            <a:off x="981585" y="3465884"/>
            <a:ext cx="247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학습 파라메터 설정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B47A726-E0B7-553B-BF9B-3A79B01AD5B0}"/>
              </a:ext>
            </a:extLst>
          </p:cNvPr>
          <p:cNvSpPr/>
          <p:nvPr/>
        </p:nvSpPr>
        <p:spPr>
          <a:xfrm>
            <a:off x="4724758" y="3215831"/>
            <a:ext cx="2697029" cy="9897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2D45A812-0B7B-9521-6D9C-CB55C8885E45}"/>
              </a:ext>
            </a:extLst>
          </p:cNvPr>
          <p:cNvSpPr/>
          <p:nvPr/>
        </p:nvSpPr>
        <p:spPr>
          <a:xfrm rot="16200000">
            <a:off x="7755815" y="3445799"/>
            <a:ext cx="606554" cy="522891"/>
          </a:xfrm>
          <a:prstGeom prst="triangle">
            <a:avLst/>
          </a:prstGeom>
          <a:solidFill>
            <a:srgbClr val="F4A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EB236D-46CF-47F5-CC76-F06316B9EB4E}"/>
              </a:ext>
            </a:extLst>
          </p:cNvPr>
          <p:cNvSpPr txBox="1"/>
          <p:nvPr/>
        </p:nvSpPr>
        <p:spPr>
          <a:xfrm>
            <a:off x="4838991" y="3476411"/>
            <a:ext cx="247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라벨링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77FE08-46E3-7CBB-88ED-58ACAB13617E}"/>
              </a:ext>
            </a:extLst>
          </p:cNvPr>
          <p:cNvSpPr/>
          <p:nvPr/>
        </p:nvSpPr>
        <p:spPr>
          <a:xfrm>
            <a:off x="8582164" y="3215831"/>
            <a:ext cx="2697029" cy="9897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95C510-EF8C-742D-8BC9-012C54429748}"/>
              </a:ext>
            </a:extLst>
          </p:cNvPr>
          <p:cNvSpPr txBox="1"/>
          <p:nvPr/>
        </p:nvSpPr>
        <p:spPr>
          <a:xfrm>
            <a:off x="8696397" y="3465884"/>
            <a:ext cx="247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필터링</a:t>
            </a: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6DE425B9-97A0-AF22-A8FC-A09765F363F4}"/>
              </a:ext>
            </a:extLst>
          </p:cNvPr>
          <p:cNvSpPr/>
          <p:nvPr/>
        </p:nvSpPr>
        <p:spPr>
          <a:xfrm rot="10800000">
            <a:off x="1912589" y="4455618"/>
            <a:ext cx="606554" cy="522891"/>
          </a:xfrm>
          <a:prstGeom prst="triangle">
            <a:avLst/>
          </a:prstGeom>
          <a:solidFill>
            <a:srgbClr val="F4A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C94D266-7196-E4DA-D578-862233899716}"/>
              </a:ext>
            </a:extLst>
          </p:cNvPr>
          <p:cNvSpPr/>
          <p:nvPr/>
        </p:nvSpPr>
        <p:spPr>
          <a:xfrm>
            <a:off x="867352" y="5167725"/>
            <a:ext cx="2697029" cy="9897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AAFE0C5E-C14F-689B-4574-A7C6D05D0A44}"/>
              </a:ext>
            </a:extLst>
          </p:cNvPr>
          <p:cNvSpPr/>
          <p:nvPr/>
        </p:nvSpPr>
        <p:spPr>
          <a:xfrm rot="5400000">
            <a:off x="3898409" y="5397693"/>
            <a:ext cx="606554" cy="522891"/>
          </a:xfrm>
          <a:prstGeom prst="triangle">
            <a:avLst/>
          </a:prstGeom>
          <a:solidFill>
            <a:srgbClr val="F4A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38702C-0190-08B7-A43D-F63FE6E6EFED}"/>
              </a:ext>
            </a:extLst>
          </p:cNvPr>
          <p:cNvSpPr txBox="1"/>
          <p:nvPr/>
        </p:nvSpPr>
        <p:spPr>
          <a:xfrm>
            <a:off x="981585" y="5417778"/>
            <a:ext cx="247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딥러닝 학습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0DD1AF4-EFC8-FFEE-7311-D1D5119D66E1}"/>
              </a:ext>
            </a:extLst>
          </p:cNvPr>
          <p:cNvSpPr/>
          <p:nvPr/>
        </p:nvSpPr>
        <p:spPr>
          <a:xfrm>
            <a:off x="4724758" y="5167725"/>
            <a:ext cx="2697029" cy="989734"/>
          </a:xfrm>
          <a:prstGeom prst="rect">
            <a:avLst/>
          </a:prstGeom>
          <a:solidFill>
            <a:srgbClr val="A05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DD6A068E-27FF-7D31-1A36-B15A64D11CB1}"/>
              </a:ext>
            </a:extLst>
          </p:cNvPr>
          <p:cNvSpPr/>
          <p:nvPr/>
        </p:nvSpPr>
        <p:spPr>
          <a:xfrm rot="5400000">
            <a:off x="7755815" y="5397693"/>
            <a:ext cx="606554" cy="522891"/>
          </a:xfrm>
          <a:prstGeom prst="triangle">
            <a:avLst/>
          </a:prstGeom>
          <a:solidFill>
            <a:srgbClr val="F4A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4ADE1C-0515-C1DE-5B05-6B55E55BC0E8}"/>
              </a:ext>
            </a:extLst>
          </p:cNvPr>
          <p:cNvSpPr txBox="1"/>
          <p:nvPr/>
        </p:nvSpPr>
        <p:spPr>
          <a:xfrm>
            <a:off x="4838991" y="5243640"/>
            <a:ext cx="2471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학습 결과</a:t>
            </a:r>
            <a:endParaRPr lang="en-US" altLang="ko-KR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검증 및 </a:t>
            </a:r>
            <a:r>
              <a:rPr lang="ko-KR" altLang="en-US" sz="24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재학습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6032B48-6AE3-D262-07AC-AAF4946A60A0}"/>
              </a:ext>
            </a:extLst>
          </p:cNvPr>
          <p:cNvSpPr/>
          <p:nvPr/>
        </p:nvSpPr>
        <p:spPr>
          <a:xfrm>
            <a:off x="8582164" y="5167725"/>
            <a:ext cx="2697029" cy="989734"/>
          </a:xfrm>
          <a:prstGeom prst="rect">
            <a:avLst/>
          </a:prstGeom>
          <a:solidFill>
            <a:srgbClr val="A05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A01E1B-9414-F0E1-5543-A2F2E9EAE666}"/>
              </a:ext>
            </a:extLst>
          </p:cNvPr>
          <p:cNvSpPr txBox="1"/>
          <p:nvPr/>
        </p:nvSpPr>
        <p:spPr>
          <a:xfrm>
            <a:off x="8696397" y="5243640"/>
            <a:ext cx="2471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객체 예측 </a:t>
            </a:r>
            <a:endParaRPr lang="en-US" altLang="ko-KR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모델 사용</a:t>
            </a:r>
          </a:p>
        </p:txBody>
      </p:sp>
    </p:spTree>
    <p:extLst>
      <p:ext uri="{BB962C8B-B14F-4D97-AF65-F5344CB8AC3E}">
        <p14:creationId xmlns:p14="http://schemas.microsoft.com/office/powerpoint/2010/main" val="3861218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FB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3343469" y="2127716"/>
            <a:ext cx="522617" cy="3631114"/>
          </a:xfrm>
          <a:prstGeom prst="rect">
            <a:avLst/>
          </a:prstGeom>
          <a:solidFill>
            <a:srgbClr val="98A8BD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14"/>
            </a:pPr>
            <a:r>
              <a:rPr 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3426506" y="1975865"/>
            <a:ext cx="6530294" cy="3782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20725" marR="0" lvl="0" indent="-720725" algn="l" rtl="0">
              <a:lnSpc>
                <a:spcPct val="185084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904"/>
              <a:buFont typeface="+mj-lt"/>
              <a:buAutoNum type="arabicPeriod"/>
            </a:pPr>
            <a:r>
              <a:rPr lang="ko-KR" sz="1904" b="1" i="0" u="none" strike="noStrike" cap="non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프로젝트 개요</a:t>
            </a:r>
            <a:endParaRPr sz="1904" b="1" i="0" u="none" strike="noStrike" cap="none" dirty="0">
              <a:solidFill>
                <a:srgbClr val="00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  <a:p>
            <a:pPr marL="720725" marR="0" lvl="0" indent="-720725" algn="l" rtl="0">
              <a:lnSpc>
                <a:spcPct val="185084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904"/>
              <a:buFont typeface="+mj-lt"/>
              <a:buAutoNum type="arabicPeriod"/>
            </a:pPr>
            <a:r>
              <a:rPr lang="ko-KR" altLang="en-US" sz="1904" b="1" i="0" u="none" strike="noStrike" cap="non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시스템 설계</a:t>
            </a:r>
            <a:endParaRPr lang="en-US" altLang="ko-KR" sz="1904" b="1" i="0" u="none" strike="noStrike" cap="none" dirty="0">
              <a:solidFill>
                <a:srgbClr val="00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  <a:p>
            <a:pPr marL="720725" marR="0" lvl="0" indent="-720725" algn="l" rtl="0">
              <a:lnSpc>
                <a:spcPct val="185084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904"/>
              <a:buFont typeface="+mj-lt"/>
              <a:buAutoNum type="arabicPeriod"/>
            </a:pPr>
            <a:r>
              <a:rPr lang="en-US" altLang="ko-KR" sz="1904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UML Diagram</a:t>
            </a:r>
          </a:p>
          <a:p>
            <a:pPr marL="720725" marR="0" lvl="0" indent="-720725" algn="l" rtl="0">
              <a:lnSpc>
                <a:spcPct val="185084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904"/>
              <a:buFont typeface="+mj-lt"/>
              <a:buAutoNum type="arabicPeriod"/>
            </a:pPr>
            <a:r>
              <a:rPr lang="ko-KR" altLang="en-US" sz="1904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추진일정</a:t>
            </a:r>
            <a:endParaRPr lang="en-US" altLang="ko-KR" sz="1904" b="1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720725" marR="0" lvl="0" indent="-720725" algn="l" rtl="0">
              <a:lnSpc>
                <a:spcPct val="185084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904"/>
              <a:buFont typeface="+mj-lt"/>
              <a:buAutoNum type="arabicPeriod"/>
            </a:pPr>
            <a:r>
              <a:rPr lang="ko-KR" altLang="en-US" sz="1904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 모델 진행 현황 </a:t>
            </a:r>
            <a:endParaRPr lang="en-US" altLang="ko-KR" sz="1904" b="1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720725" marR="0" lvl="0" indent="-720725" algn="l" rtl="0">
              <a:lnSpc>
                <a:spcPct val="185084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904"/>
              <a:buFont typeface="+mj-lt"/>
              <a:buAutoNum type="arabicPeriod"/>
            </a:pPr>
            <a:r>
              <a:rPr lang="ko-KR" altLang="en-US" sz="1904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향후추진일정</a:t>
            </a:r>
            <a:endParaRPr lang="en-US" altLang="ko-KR" sz="1904" b="1" i="0" u="none" strike="noStrike" cap="none" dirty="0">
              <a:solidFill>
                <a:srgbClr val="00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  <a:p>
            <a:pPr marL="720725" marR="0" lvl="0" indent="-720725" algn="l" rtl="0">
              <a:lnSpc>
                <a:spcPct val="185084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904"/>
              <a:buFont typeface="+mj-lt"/>
              <a:buAutoNum type="arabicPeriod"/>
            </a:pPr>
            <a:r>
              <a:rPr lang="ko-KR" altLang="en-US" sz="1904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이슈 현황</a:t>
            </a:r>
            <a:endParaRPr sz="1904" b="1" i="0" u="none" strike="noStrike" cap="none" dirty="0">
              <a:solidFill>
                <a:srgbClr val="00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FB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 모델 진행 현황</a:t>
            </a:r>
            <a:endParaRPr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" name="그림 2" descr="음식, 조각, 슬라이스이(가) 표시된 사진&#10;&#10;자동 생성된 설명">
            <a:extLst>
              <a:ext uri="{FF2B5EF4-FFF2-40B4-BE49-F238E27FC236}">
                <a16:creationId xmlns:a16="http://schemas.microsoft.com/office/drawing/2014/main" id="{487C2A88-8182-ACCD-3936-11A6A8B60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199" y="2439173"/>
            <a:ext cx="3347860" cy="2505122"/>
          </a:xfrm>
          <a:prstGeom prst="rect">
            <a:avLst/>
          </a:prstGeom>
        </p:spPr>
      </p:pic>
      <p:pic>
        <p:nvPicPr>
          <p:cNvPr id="5" name="그림 4" descr="텍스트, 다른, 물품, 설정이(가) 표시된 사진&#10;&#10;자동 생성된 설명">
            <a:extLst>
              <a:ext uri="{FF2B5EF4-FFF2-40B4-BE49-F238E27FC236}">
                <a16:creationId xmlns:a16="http://schemas.microsoft.com/office/drawing/2014/main" id="{05AAA955-90D6-0288-0747-A32D227E8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525" y="2439173"/>
            <a:ext cx="3343370" cy="2505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1D1992-871D-65D0-F264-64C98DC0F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01" y="2439173"/>
            <a:ext cx="3387949" cy="250512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4486C7-0FDD-0A16-F248-5E51AEE4A29E}"/>
              </a:ext>
            </a:extLst>
          </p:cNvPr>
          <p:cNvGrpSpPr/>
          <p:nvPr/>
        </p:nvGrpSpPr>
        <p:grpSpPr>
          <a:xfrm>
            <a:off x="2222808" y="5162952"/>
            <a:ext cx="675185" cy="443738"/>
            <a:chOff x="2675481" y="4140200"/>
            <a:chExt cx="675185" cy="403398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EEE5F43-9EF6-E64A-7060-F1571FB93C2A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3C87ED-4E97-8408-9C5F-57F566A66890}"/>
                </a:ext>
              </a:extLst>
            </p:cNvPr>
            <p:cNvSpPr txBox="1"/>
            <p:nvPr/>
          </p:nvSpPr>
          <p:spPr>
            <a:xfrm>
              <a:off x="2675481" y="4235821"/>
              <a:ext cx="675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TEST_1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BE6610-32D2-71CD-469B-E70B76E0F1E7}"/>
              </a:ext>
            </a:extLst>
          </p:cNvPr>
          <p:cNvGrpSpPr/>
          <p:nvPr/>
        </p:nvGrpSpPr>
        <p:grpSpPr>
          <a:xfrm>
            <a:off x="5817898" y="5162952"/>
            <a:ext cx="700833" cy="443738"/>
            <a:chOff x="2688642" y="4203700"/>
            <a:chExt cx="715175" cy="403398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0A44198-3953-D067-7EEB-243743347325}"/>
                </a:ext>
              </a:extLst>
            </p:cNvPr>
            <p:cNvCxnSpPr/>
            <p:nvPr/>
          </p:nvCxnSpPr>
          <p:spPr>
            <a:xfrm>
              <a:off x="2754130" y="4203700"/>
              <a:ext cx="5842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3DD99A-0EE3-92F5-B82A-CE9B4F3DF0B6}"/>
                </a:ext>
              </a:extLst>
            </p:cNvPr>
            <p:cNvSpPr txBox="1"/>
            <p:nvPr/>
          </p:nvSpPr>
          <p:spPr>
            <a:xfrm>
              <a:off x="2688642" y="4299321"/>
              <a:ext cx="7151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TEST_2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5261D41-94C9-05E9-F5BB-9524AB3D6EDB}"/>
              </a:ext>
            </a:extLst>
          </p:cNvPr>
          <p:cNvGrpSpPr/>
          <p:nvPr/>
        </p:nvGrpSpPr>
        <p:grpSpPr>
          <a:xfrm>
            <a:off x="9422605" y="5162952"/>
            <a:ext cx="707245" cy="443738"/>
            <a:chOff x="2685371" y="4203700"/>
            <a:chExt cx="721718" cy="403398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D8005B4-A18F-8308-C295-D6BE7E1D9BC4}"/>
                </a:ext>
              </a:extLst>
            </p:cNvPr>
            <p:cNvCxnSpPr/>
            <p:nvPr/>
          </p:nvCxnSpPr>
          <p:spPr>
            <a:xfrm>
              <a:off x="2754130" y="4203700"/>
              <a:ext cx="5842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3C5468-A63A-4281-F3C6-CB29918BAD46}"/>
                </a:ext>
              </a:extLst>
            </p:cNvPr>
            <p:cNvSpPr txBox="1"/>
            <p:nvPr/>
          </p:nvSpPr>
          <p:spPr>
            <a:xfrm>
              <a:off x="2685371" y="4299321"/>
              <a:ext cx="7217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TEST_3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313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FB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 모델 진행 현황</a:t>
            </a:r>
            <a:endParaRPr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5E1B1E-1A58-067F-5086-1EB758ED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8424"/>
            <a:ext cx="12192000" cy="535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1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FB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6.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향후추진일정</a:t>
            </a:r>
            <a:endParaRPr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aphicFrame>
        <p:nvGraphicFramePr>
          <p:cNvPr id="10" name="Group 501">
            <a:extLst>
              <a:ext uri="{FF2B5EF4-FFF2-40B4-BE49-F238E27FC236}">
                <a16:creationId xmlns:a16="http://schemas.microsoft.com/office/drawing/2014/main" id="{2B8EAEED-C369-144C-F4D6-A8202D333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6546"/>
              </p:ext>
            </p:extLst>
          </p:nvPr>
        </p:nvGraphicFramePr>
        <p:xfrm>
          <a:off x="1460586" y="2539969"/>
          <a:ext cx="9270828" cy="3534157"/>
        </p:xfrm>
        <a:graphic>
          <a:graphicData uri="http://schemas.openxmlformats.org/drawingml/2006/table">
            <a:tbl>
              <a:tblPr/>
              <a:tblGrid>
                <a:gridCol w="515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0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5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0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50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50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50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50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50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50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504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504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504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1504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1504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03009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06432"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</a:t>
                      </a: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84409" marR="84409" marT="45717" marB="45717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860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9" marR="84409" marT="45717" marB="45717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860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9" marR="84409" marT="45717" marB="45717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860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9" marR="84409" marT="45717" marB="45717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860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9" marR="84409" marT="45717" marB="45717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8607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</a:t>
                      </a: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84409" marR="84409" marT="45717" marB="45717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860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9" marR="84409" marT="45717" marB="45717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860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9" marR="84409" marT="45717" marB="45717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860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9" marR="84409" marT="45717" marB="45717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8607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7</a:t>
                      </a: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84409" marR="84409" marT="45717" marB="45717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860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9" marR="84409" marT="45717" marB="45717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860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9" marR="84409" marT="45717" marB="45717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860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9" marR="84409" marT="45717" marB="45717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8607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8</a:t>
                      </a: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84409" marR="84409" marT="45717" marB="45717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860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9" marR="84409" marT="45717" marB="45717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860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9" marR="84409" marT="45717" marB="45717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860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9" marR="84409" marT="45717" marB="45717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86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5/23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5/24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5/25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5/26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5/27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5/30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5/31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6/2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6/3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6/7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6/8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6/9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6/10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6/13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6/14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6/15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6/16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94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4409" marR="84409" marT="45717" marB="45717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4409" marR="84409" marT="45717" marB="4571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4409" marR="84409" marT="45717" marB="4571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4409" marR="84409" marT="45717" marB="4571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4409" marR="84409" marT="45717" marB="4571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4409" marR="84409" marT="45717" marB="45717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4409" marR="84409" marT="45717" marB="4571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4409" marR="84409" marT="45717" marB="4571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4409" marR="84409" marT="45717" marB="4571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4409" marR="84409" marT="45717" marB="45717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4409" marR="84409" marT="45717" marB="4571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4409" marR="84409" marT="45717" marB="4571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4409" marR="84409" marT="45717" marB="4571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4409" marR="84409" marT="45717" marB="45717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4409" marR="84409" marT="45717" marB="4571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4409" marR="84409" marT="45717" marB="4571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84409" marR="84409" marT="45717" marB="45717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75A4A9-E64A-B4A4-D3E5-4F569D200204}"/>
              </a:ext>
            </a:extLst>
          </p:cNvPr>
          <p:cNvGrpSpPr/>
          <p:nvPr/>
        </p:nvGrpSpPr>
        <p:grpSpPr>
          <a:xfrm>
            <a:off x="1439892" y="1390351"/>
            <a:ext cx="9291522" cy="4683775"/>
            <a:chOff x="803756" y="1733915"/>
            <a:chExt cx="8252906" cy="433870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8CCA3BF-0267-5CD3-1050-A4D4B3442AEF}"/>
                </a:ext>
              </a:extLst>
            </p:cNvPr>
            <p:cNvSpPr/>
            <p:nvPr/>
          </p:nvSpPr>
          <p:spPr bwMode="auto">
            <a:xfrm>
              <a:off x="3120745" y="4475471"/>
              <a:ext cx="3655823" cy="1119989"/>
            </a:xfrm>
            <a:prstGeom prst="rect">
              <a:avLst/>
            </a:prstGeom>
            <a:solidFill>
              <a:srgbClr val="EFAB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ko-KR" b="1" dirty="0" err="1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FrontEnd</a:t>
              </a:r>
              <a:r>
                <a:rPr lang="en-US" altLang="ko-KR" b="1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and Server </a:t>
              </a:r>
              <a:endParaRPr lang="ko-KR" altLang="en-US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088D30A-49AF-D219-3972-378BF161E2FA}"/>
                </a:ext>
              </a:extLst>
            </p:cNvPr>
            <p:cNvSpPr/>
            <p:nvPr/>
          </p:nvSpPr>
          <p:spPr bwMode="auto">
            <a:xfrm>
              <a:off x="6856693" y="5488967"/>
              <a:ext cx="2122415" cy="583653"/>
            </a:xfrm>
            <a:prstGeom prst="rect">
              <a:avLst/>
            </a:prstGeom>
            <a:solidFill>
              <a:srgbClr val="EFAB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1200" b="1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평가 및 전개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5B638C1-2E01-429F-D1C8-FDCFAB6D861F}"/>
                </a:ext>
              </a:extLst>
            </p:cNvPr>
            <p:cNvSpPr/>
            <p:nvPr/>
          </p:nvSpPr>
          <p:spPr bwMode="auto">
            <a:xfrm>
              <a:off x="803756" y="3493167"/>
              <a:ext cx="2236865" cy="2102293"/>
            </a:xfrm>
            <a:prstGeom prst="rect">
              <a:avLst/>
            </a:prstGeom>
            <a:solidFill>
              <a:srgbClr val="EFAB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b="1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분석 모델링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F62F777-11B0-E320-4475-EA8B2D756FFE}"/>
                </a:ext>
              </a:extLst>
            </p:cNvPr>
            <p:cNvSpPr/>
            <p:nvPr/>
          </p:nvSpPr>
          <p:spPr bwMode="auto">
            <a:xfrm>
              <a:off x="5905562" y="3495506"/>
              <a:ext cx="871006" cy="879346"/>
            </a:xfrm>
            <a:prstGeom prst="rect">
              <a:avLst/>
            </a:prstGeom>
            <a:solidFill>
              <a:srgbClr val="EFAB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spcBef>
                  <a:spcPts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ko-KR" sz="1100" b="1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Open </a:t>
              </a:r>
              <a:r>
                <a:rPr lang="ko-KR" altLang="en-US" sz="1100" b="1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준비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2069128-1903-BD1B-3856-CDBACE09F64F}"/>
                </a:ext>
              </a:extLst>
            </p:cNvPr>
            <p:cNvSpPr/>
            <p:nvPr/>
          </p:nvSpPr>
          <p:spPr bwMode="auto">
            <a:xfrm>
              <a:off x="6908448" y="5781588"/>
              <a:ext cx="526931" cy="216000"/>
            </a:xfrm>
            <a:prstGeom prst="rect">
              <a:avLst/>
            </a:prstGeom>
            <a:solidFill>
              <a:srgbClr val="FFE07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9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준비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8AD60F0-0FCB-8641-9288-7242E93C4FEF}"/>
                </a:ext>
              </a:extLst>
            </p:cNvPr>
            <p:cNvSpPr/>
            <p:nvPr/>
          </p:nvSpPr>
          <p:spPr bwMode="auto">
            <a:xfrm>
              <a:off x="7487133" y="5781588"/>
              <a:ext cx="1436884" cy="216000"/>
            </a:xfrm>
            <a:prstGeom prst="rect">
              <a:avLst/>
            </a:prstGeom>
            <a:solidFill>
              <a:srgbClr val="FFE07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9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테스트</a:t>
              </a:r>
              <a:r>
                <a:rPr lang="en-US" altLang="ko-KR" sz="9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보완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7A7EA4B-DF7B-FA4F-7570-260F0A2651B9}"/>
                </a:ext>
              </a:extLst>
            </p:cNvPr>
            <p:cNvSpPr/>
            <p:nvPr/>
          </p:nvSpPr>
          <p:spPr bwMode="auto">
            <a:xfrm>
              <a:off x="3253872" y="4801328"/>
              <a:ext cx="831112" cy="716200"/>
            </a:xfrm>
            <a:prstGeom prst="rect">
              <a:avLst/>
            </a:prstGeom>
            <a:solidFill>
              <a:srgbClr val="FFE07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10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웹 애플리케이션 개발 구성</a:t>
              </a:r>
              <a:endParaRPr lang="en-US" altLang="ko-KR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74EF09A-B271-7801-4807-2F7216D5CDBA}"/>
                </a:ext>
              </a:extLst>
            </p:cNvPr>
            <p:cNvSpPr/>
            <p:nvPr/>
          </p:nvSpPr>
          <p:spPr bwMode="auto">
            <a:xfrm>
              <a:off x="4165108" y="4801329"/>
              <a:ext cx="2567510" cy="216000"/>
            </a:xfrm>
            <a:prstGeom prst="rect">
              <a:avLst/>
            </a:prstGeom>
            <a:solidFill>
              <a:srgbClr val="FFE07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latinLnBrk="0" hangingPunct="0"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10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대시보드개발</a:t>
              </a:r>
              <a:r>
                <a:rPr lang="en-US" altLang="ko-KR" sz="10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06BE330-B4C8-513C-617F-8B32E3B4D82C}"/>
                </a:ext>
              </a:extLst>
            </p:cNvPr>
            <p:cNvSpPr/>
            <p:nvPr/>
          </p:nvSpPr>
          <p:spPr bwMode="auto">
            <a:xfrm>
              <a:off x="4165108" y="5051000"/>
              <a:ext cx="2567510" cy="216000"/>
            </a:xfrm>
            <a:prstGeom prst="rect">
              <a:avLst/>
            </a:prstGeom>
            <a:solidFill>
              <a:srgbClr val="FFE07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ko-KR" sz="10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Flask</a:t>
              </a:r>
              <a:r>
                <a:rPr lang="ko-KR" altLang="en-US" sz="10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를 이용한 </a:t>
              </a:r>
              <a:r>
                <a:rPr lang="en-US" altLang="ko-KR" sz="10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Model</a:t>
              </a:r>
              <a:r>
                <a:rPr lang="ko-KR" altLang="en-US" sz="10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별 </a:t>
              </a:r>
              <a:r>
                <a:rPr lang="en-US" altLang="ko-KR" sz="10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API </a:t>
              </a:r>
              <a:r>
                <a:rPr lang="ko-KR" altLang="en-US" sz="10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배포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06939C-ED04-1A62-E5E2-9B1B971C18E4}"/>
                </a:ext>
              </a:extLst>
            </p:cNvPr>
            <p:cNvSpPr/>
            <p:nvPr/>
          </p:nvSpPr>
          <p:spPr bwMode="auto">
            <a:xfrm>
              <a:off x="4165108" y="5301528"/>
              <a:ext cx="2567510" cy="216000"/>
            </a:xfrm>
            <a:prstGeom prst="rect">
              <a:avLst/>
            </a:prstGeom>
            <a:solidFill>
              <a:srgbClr val="FFE07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10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서버 구축 및 구동 방안 설계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9387CCE-D9E2-3F40-06EF-D214DD7FCBBE}"/>
                </a:ext>
              </a:extLst>
            </p:cNvPr>
            <p:cNvSpPr/>
            <p:nvPr/>
          </p:nvSpPr>
          <p:spPr bwMode="auto">
            <a:xfrm>
              <a:off x="880801" y="3880115"/>
              <a:ext cx="2088000" cy="348265"/>
            </a:xfrm>
            <a:prstGeom prst="rect">
              <a:avLst/>
            </a:prstGeom>
            <a:solidFill>
              <a:srgbClr val="FFE07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10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탐색적 분석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75968A1-9693-82D2-A8FF-12EA392EB7E2}"/>
                </a:ext>
              </a:extLst>
            </p:cNvPr>
            <p:cNvSpPr/>
            <p:nvPr/>
          </p:nvSpPr>
          <p:spPr bwMode="auto">
            <a:xfrm>
              <a:off x="880801" y="4403487"/>
              <a:ext cx="2088000" cy="348265"/>
            </a:xfrm>
            <a:prstGeom prst="rect">
              <a:avLst/>
            </a:prstGeom>
            <a:solidFill>
              <a:srgbClr val="FFE07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10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모델링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A64BFDA-81AE-653A-8997-C3583471CA4B}"/>
                </a:ext>
              </a:extLst>
            </p:cNvPr>
            <p:cNvSpPr/>
            <p:nvPr/>
          </p:nvSpPr>
          <p:spPr bwMode="auto">
            <a:xfrm>
              <a:off x="880801" y="4926859"/>
              <a:ext cx="2088000" cy="348265"/>
            </a:xfrm>
            <a:prstGeom prst="rect">
              <a:avLst/>
            </a:prstGeom>
            <a:solidFill>
              <a:srgbClr val="FFE07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10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모델평가 및 검증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3FC99D5-870B-CE77-B5D2-44C624885482}"/>
                </a:ext>
              </a:extLst>
            </p:cNvPr>
            <p:cNvSpPr/>
            <p:nvPr/>
          </p:nvSpPr>
          <p:spPr bwMode="auto">
            <a:xfrm>
              <a:off x="5957318" y="3832763"/>
              <a:ext cx="792000" cy="216000"/>
            </a:xfrm>
            <a:prstGeom prst="rect">
              <a:avLst/>
            </a:prstGeom>
            <a:solidFill>
              <a:srgbClr val="FFE07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9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데이터적재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56FBA17-85D7-2FB1-5296-894319B3AED8}"/>
                </a:ext>
              </a:extLst>
            </p:cNvPr>
            <p:cNvSpPr/>
            <p:nvPr/>
          </p:nvSpPr>
          <p:spPr bwMode="auto">
            <a:xfrm>
              <a:off x="5957318" y="4071984"/>
              <a:ext cx="792000" cy="216000"/>
            </a:xfrm>
            <a:prstGeom prst="rect">
              <a:avLst/>
            </a:prstGeom>
            <a:solidFill>
              <a:srgbClr val="FFE07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9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사용자등록</a:t>
              </a:r>
            </a:p>
          </p:txBody>
        </p:sp>
        <p:sp>
          <p:nvSpPr>
            <p:cNvPr id="33" name="오각형 135">
              <a:extLst>
                <a:ext uri="{FF2B5EF4-FFF2-40B4-BE49-F238E27FC236}">
                  <a16:creationId xmlns:a16="http://schemas.microsoft.com/office/drawing/2014/main" id="{B0A5AC85-0768-DB5C-C507-F5E65C56E907}"/>
                </a:ext>
              </a:extLst>
            </p:cNvPr>
            <p:cNvSpPr/>
            <p:nvPr/>
          </p:nvSpPr>
          <p:spPr bwMode="auto">
            <a:xfrm>
              <a:off x="816760" y="1762603"/>
              <a:ext cx="5959809" cy="645370"/>
            </a:xfrm>
            <a:prstGeom prst="homePlate">
              <a:avLst>
                <a:gd name="adj" fmla="val 19052"/>
              </a:avLst>
            </a:prstGeom>
            <a:solidFill>
              <a:srgbClr val="FFE07D"/>
            </a:solidFill>
            <a:ln w="9525" cap="flat" cmpd="sng" algn="ctr">
              <a:solidFill>
                <a:srgbClr val="FFE07D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ko-KR" sz="1200" b="1" dirty="0" err="1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FrontEnd</a:t>
              </a:r>
              <a:r>
                <a:rPr lang="en-US" altLang="ko-KR" sz="1200" b="1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및 </a:t>
              </a:r>
              <a:r>
                <a:rPr lang="en-US" altLang="ko-KR" sz="1200" b="1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Server</a:t>
              </a:r>
              <a:r>
                <a:rPr lang="ko-KR" altLang="en-US" sz="1200" b="1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구축</a:t>
              </a:r>
              <a:endPara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361950" marR="0" indent="-180975" algn="ctr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ko-KR" sz="9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API</a:t>
              </a:r>
              <a:r>
                <a:rPr lang="ko-KR" altLang="en-US" sz="9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를 통한 모델 적용</a:t>
              </a:r>
              <a:endParaRPr lang="en-US" altLang="ko-KR" sz="9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361950" marR="0" indent="-180975" algn="ctr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9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서비스를 위한 서버 구축</a:t>
              </a:r>
              <a:endParaRPr lang="en-US" altLang="ko-KR" sz="9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361950" marR="0" indent="-180975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lang="ko-KR" altLang="en-US" sz="9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4" name="오각형 136">
              <a:extLst>
                <a:ext uri="{FF2B5EF4-FFF2-40B4-BE49-F238E27FC236}">
                  <a16:creationId xmlns:a16="http://schemas.microsoft.com/office/drawing/2014/main" id="{5B772DE8-27BF-DFB1-82F0-0CFA8182DC15}"/>
                </a:ext>
              </a:extLst>
            </p:cNvPr>
            <p:cNvSpPr/>
            <p:nvPr/>
          </p:nvSpPr>
          <p:spPr bwMode="auto">
            <a:xfrm>
              <a:off x="6819797" y="1733915"/>
              <a:ext cx="2236865" cy="701693"/>
            </a:xfrm>
            <a:prstGeom prst="homePlate">
              <a:avLst>
                <a:gd name="adj" fmla="val 28662"/>
              </a:avLst>
            </a:prstGeom>
            <a:solidFill>
              <a:srgbClr val="FFE07D"/>
            </a:solidFill>
            <a:ln w="9525" cap="flat" cmpd="sng" algn="ctr">
              <a:solidFill>
                <a:srgbClr val="FFE07D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latinLnBrk="0" hangingPunct="0"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1200" b="1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평가 및 전개</a:t>
              </a:r>
            </a:p>
            <a:p>
              <a:pPr marL="358775" marR="0" indent="-179388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9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테스트 진행</a:t>
              </a:r>
              <a:r>
                <a:rPr lang="en-US" altLang="ko-KR" sz="9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,</a:t>
              </a:r>
              <a:r>
                <a:rPr lang="ko-KR" altLang="en-US" sz="9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평가 및 보완</a:t>
              </a:r>
              <a:endParaRPr lang="en-US" altLang="ko-KR" sz="9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358775" marR="0" indent="-179388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9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프로젝트 평가 및 보고</a:t>
              </a:r>
              <a:endParaRPr lang="en-US" altLang="ko-KR" sz="9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361950" marR="0" indent="-180975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lang="ko-KR" altLang="en-US" sz="9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9" name="오각형 118">
              <a:extLst>
                <a:ext uri="{FF2B5EF4-FFF2-40B4-BE49-F238E27FC236}">
                  <a16:creationId xmlns:a16="http://schemas.microsoft.com/office/drawing/2014/main" id="{02414F42-AAE5-6969-0A64-DDFF7CEAAF2A}"/>
                </a:ext>
              </a:extLst>
            </p:cNvPr>
            <p:cNvSpPr/>
            <p:nvPr/>
          </p:nvSpPr>
          <p:spPr bwMode="auto">
            <a:xfrm>
              <a:off x="806470" y="2174806"/>
              <a:ext cx="2314275" cy="645370"/>
            </a:xfrm>
            <a:prstGeom prst="homePlate">
              <a:avLst>
                <a:gd name="adj" fmla="val 31032"/>
              </a:avLst>
            </a:prstGeom>
            <a:solidFill>
              <a:srgbClr val="FFE07D"/>
            </a:solidFill>
            <a:ln w="9525" cap="flat" cmpd="sng" algn="ctr">
              <a:solidFill>
                <a:srgbClr val="FFE07D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1200" b="1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데이터 모델링</a:t>
              </a:r>
              <a:endPara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361950" marR="0" indent="-180975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9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유병발생확률 예측모델 구축</a:t>
              </a:r>
              <a:endParaRPr lang="en-US" altLang="ko-KR" sz="9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361950" marR="0" indent="-180975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9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데이터베이스 시스템 보완 </a:t>
              </a:r>
              <a:endParaRPr lang="en-US" altLang="ko-KR" sz="9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054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FB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7</a:t>
            </a:r>
            <a:r>
              <a:rPr lang="ko-KR" sz="2800" b="1" i="0" u="none" strike="noStrike" cap="none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. 예상 이슈</a:t>
            </a:r>
            <a:endParaRPr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38" name="Google Shape;238;p25"/>
          <p:cNvSpPr txBox="1">
            <a:spLocks noGrp="1"/>
          </p:cNvSpPr>
          <p:nvPr>
            <p:ph type="body" idx="1"/>
          </p:nvPr>
        </p:nvSpPr>
        <p:spPr>
          <a:xfrm>
            <a:off x="479425" y="972272"/>
            <a:ext cx="10982654" cy="64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시스템 구축 과정에서 아래와 같은 3가지 이슈가 예상되며, 대응방안은 다음과 같습니다.</a:t>
            </a:r>
            <a:endParaRPr sz="2000" b="1" i="0" u="none" strike="noStrike" cap="none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graphicFrame>
        <p:nvGraphicFramePr>
          <p:cNvPr id="239" name="Google Shape;239;p25"/>
          <p:cNvGraphicFramePr/>
          <p:nvPr>
            <p:extLst>
              <p:ext uri="{D42A27DB-BD31-4B8C-83A1-F6EECF244321}">
                <p14:modId xmlns:p14="http://schemas.microsoft.com/office/powerpoint/2010/main" val="2127077791"/>
              </p:ext>
            </p:extLst>
          </p:nvPr>
        </p:nvGraphicFramePr>
        <p:xfrm>
          <a:off x="698740" y="1892374"/>
          <a:ext cx="10696751" cy="3594875"/>
        </p:xfrm>
        <a:graphic>
          <a:graphicData uri="http://schemas.openxmlformats.org/drawingml/2006/table">
            <a:tbl>
              <a:tblPr>
                <a:noFill/>
                <a:tableStyleId>{50F4018F-D515-473A-A861-E4758264C529}</a:tableStyleId>
              </a:tblPr>
              <a:tblGrid>
                <a:gridCol w="602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401">
                  <a:extLst>
                    <a:ext uri="{9D8B030D-6E8A-4147-A177-3AD203B41FA5}">
                      <a16:colId xmlns:a16="http://schemas.microsoft.com/office/drawing/2014/main" val="520183091"/>
                    </a:ext>
                  </a:extLst>
                </a:gridCol>
                <a:gridCol w="5169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1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1331">
                  <a:extLst>
                    <a:ext uri="{9D8B030D-6E8A-4147-A177-3AD203B41FA5}">
                      <a16:colId xmlns:a16="http://schemas.microsoft.com/office/drawing/2014/main" val="407658065"/>
                    </a:ext>
                  </a:extLst>
                </a:gridCol>
              </a:tblGrid>
              <a:tr h="522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err="1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No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상태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이슈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대응방안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발생일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등재일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2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rgbClr val="000000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IS00</a:t>
                      </a:r>
                      <a:r>
                        <a:rPr lang="ko-KR" sz="1400" b="1" u="none" strike="noStrike" cap="none" dirty="0">
                          <a:solidFill>
                            <a:srgbClr val="000000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1</a:t>
                      </a:r>
                      <a:endParaRPr sz="1400" b="1" u="none" strike="noStrike" cap="none" dirty="0">
                        <a:solidFill>
                          <a:srgbClr val="000000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rgbClr val="000000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종료</a:t>
                      </a:r>
                      <a:endParaRPr sz="1400" b="1" u="none" strike="noStrike" cap="none" dirty="0">
                        <a:solidFill>
                          <a:srgbClr val="000000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확보한 데이터의 구조가 복잡하고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결측치가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존재하여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전처리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및 새로운 데이터 탐색이 필요</a:t>
                      </a:r>
                    </a:p>
                  </a:txBody>
                  <a:tcPr marL="91450" marR="91450" marT="36000" marB="36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내부에서 자체적으로 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이슈 해결 완료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4/26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1450" marR="91450" marT="36000" marB="360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rgbClr val="000000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IS00</a:t>
                      </a:r>
                      <a:r>
                        <a:rPr lang="ko-KR" sz="1400" b="1" u="none" strike="noStrike" cap="none" dirty="0">
                          <a:solidFill>
                            <a:srgbClr val="000000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2</a:t>
                      </a:r>
                      <a:endParaRPr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종료</a:t>
                      </a:r>
                      <a:endParaRPr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45725" marR="45725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건강정보 및 생활패턴 정보를 통해 질병의 발병확률을 예측하는 모델을 개발한 후 음식 이미지로 영양성분을 파악하는 모델과 연계하여 사용하고자 함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/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이미 학습된 이미지 분석 모델이 존재하지 않아 직접 학습시켜야 함</a:t>
                      </a:r>
                    </a:p>
                  </a:txBody>
                  <a:tcPr marL="91450" marR="91450" marT="36000" marB="36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현 상황에 대해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pretrained model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의 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전이학습 이후 작업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(05.03) </a:t>
                      </a:r>
                    </a:p>
                  </a:txBody>
                  <a:tcPr marL="91450" marR="91450" marT="36000" marB="36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4/26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1450" marR="91450" marT="36000" marB="360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rgbClr val="000000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IS00</a:t>
                      </a:r>
                      <a:r>
                        <a:rPr lang="ko-KR" sz="1400" b="1" u="none" strike="noStrike" cap="none" dirty="0">
                          <a:solidFill>
                            <a:srgbClr val="000000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3</a:t>
                      </a:r>
                      <a:endParaRPr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진행</a:t>
                      </a:r>
                      <a:endParaRPr lang="en-US" altLang="ko-KR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예정</a:t>
                      </a:r>
                      <a:endParaRPr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45725" marR="45725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Front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부분에서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visualizing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이전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back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쪽 적용 및 연동 방법을 조금 더 고민해봐야 할 듯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어떤 개발환경을 선택 할 것인지 공부를 좀 한 다음에 신중하게 설계를 해봐야 할 것 같습니다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.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3663" marR="0" lvl="0" indent="-2254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rgbClr val="000000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팀원 자체 학습이 필요함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3663" marR="0" lvl="0" indent="-2254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en-US" altLang="ko-KR" sz="1400" b="1" i="0" u="none" strike="noStrike" cap="none" dirty="0">
                          <a:solidFill>
                            <a:srgbClr val="000000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5/12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/>
        </p:nvSpPr>
        <p:spPr>
          <a:xfrm>
            <a:off x="2502794" y="2846231"/>
            <a:ext cx="718641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r>
              <a:rPr lang="ko-KR" sz="4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ko-KR" sz="4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</a:t>
            </a:r>
            <a:endParaRPr sz="4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FB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1. 프로젝트 개요</a:t>
            </a:r>
            <a:endParaRPr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54E751-22F0-6D39-0885-150CF7008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본 개발 프로젝트는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국민건강영양조사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(7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8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데이터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식품영양성분 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DB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및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한국 이미지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음식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데이터를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활용하여 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65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세 이상 고령자에 대한 데이터 분석 및 헬스케어 플랫폼 개발을 목적으로 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69AD32-7F1B-F71F-0919-44D01A236570}"/>
              </a:ext>
            </a:extLst>
          </p:cNvPr>
          <p:cNvGrpSpPr/>
          <p:nvPr/>
        </p:nvGrpSpPr>
        <p:grpSpPr>
          <a:xfrm>
            <a:off x="729921" y="1774044"/>
            <a:ext cx="10732158" cy="4752528"/>
            <a:chOff x="524650" y="1412776"/>
            <a:chExt cx="8964060" cy="4752528"/>
          </a:xfrm>
        </p:grpSpPr>
        <p:sp>
          <p:nvSpPr>
            <p:cNvPr id="24" name="Shape 48">
              <a:extLst>
                <a:ext uri="{FF2B5EF4-FFF2-40B4-BE49-F238E27FC236}">
                  <a16:creationId xmlns:a16="http://schemas.microsoft.com/office/drawing/2014/main" id="{CA5B7BA1-812A-42A1-554C-BD5C76BE1AFF}"/>
                </a:ext>
              </a:extLst>
            </p:cNvPr>
            <p:cNvSpPr/>
            <p:nvPr/>
          </p:nvSpPr>
          <p:spPr>
            <a:xfrm>
              <a:off x="1999878" y="1412776"/>
              <a:ext cx="7488832" cy="4752528"/>
            </a:xfrm>
            <a:prstGeom prst="roundRect">
              <a:avLst>
                <a:gd name="adj" fmla="val 2330"/>
              </a:avLst>
            </a:prstGeom>
            <a:solidFill>
              <a:srgbClr val="F2F2F2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lang="en-US" sz="1200" b="1" i="0" u="none" strike="noStrike" cap="none" baseline="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25" name="Shape 48">
              <a:extLst>
                <a:ext uri="{FF2B5EF4-FFF2-40B4-BE49-F238E27FC236}">
                  <a16:creationId xmlns:a16="http://schemas.microsoft.com/office/drawing/2014/main" id="{6DDB2D04-D776-1E0B-2DFC-41EF8FC77CEB}"/>
                </a:ext>
              </a:extLst>
            </p:cNvPr>
            <p:cNvSpPr/>
            <p:nvPr/>
          </p:nvSpPr>
          <p:spPr>
            <a:xfrm>
              <a:off x="524650" y="1420929"/>
              <a:ext cx="1296070" cy="4744249"/>
            </a:xfrm>
            <a:prstGeom prst="roundRect">
              <a:avLst>
                <a:gd name="adj" fmla="val 2330"/>
              </a:avLst>
            </a:prstGeom>
            <a:solidFill>
              <a:srgbClr val="F2F2F2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lang="en-US" sz="1200" b="1" i="0" u="none" strike="noStrike" cap="none" baseline="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27" name="Shape 63">
              <a:extLst>
                <a:ext uri="{FF2B5EF4-FFF2-40B4-BE49-F238E27FC236}">
                  <a16:creationId xmlns:a16="http://schemas.microsoft.com/office/drawing/2014/main" id="{F13A559F-11FC-050C-F085-34283611E2B9}"/>
                </a:ext>
              </a:extLst>
            </p:cNvPr>
            <p:cNvSpPr/>
            <p:nvPr/>
          </p:nvSpPr>
          <p:spPr>
            <a:xfrm>
              <a:off x="867483" y="1599692"/>
              <a:ext cx="1512000" cy="864000"/>
            </a:xfrm>
            <a:prstGeom prst="roundRect">
              <a:avLst>
                <a:gd name="adj" fmla="val 16667"/>
              </a:avLst>
            </a:prstGeom>
            <a:solidFill>
              <a:srgbClr val="E98607"/>
            </a:solidFill>
            <a:ln>
              <a:noFill/>
            </a:ln>
          </p:spPr>
          <p:txBody>
            <a:bodyPr lIns="70375" tIns="36000" rIns="70375" bIns="351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ko-KR" altLang="en-US" sz="1400" b="1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추진 배경</a:t>
              </a:r>
              <a:endParaRPr lang="en-US" sz="1400" b="1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30" name="Shape 46">
              <a:extLst>
                <a:ext uri="{FF2B5EF4-FFF2-40B4-BE49-F238E27FC236}">
                  <a16:creationId xmlns:a16="http://schemas.microsoft.com/office/drawing/2014/main" id="{9643A7EC-77FC-5CD6-731B-8D76593B078E}"/>
                </a:ext>
              </a:extLst>
            </p:cNvPr>
            <p:cNvSpPr/>
            <p:nvPr/>
          </p:nvSpPr>
          <p:spPr>
            <a:xfrm>
              <a:off x="2546773" y="1599692"/>
              <a:ext cx="6551829" cy="1551785"/>
            </a:xfrm>
            <a:prstGeom prst="roundRect">
              <a:avLst>
                <a:gd name="adj" fmla="val 7205"/>
              </a:avLst>
            </a:prstGeom>
            <a:solidFill>
              <a:schemeClr val="lt1">
                <a:alpha val="82745"/>
              </a:schemeClr>
            </a:solidFill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08000" tIns="45700" rIns="91425" bIns="45700" anchor="b" anchorCtr="0">
              <a:noAutofit/>
            </a:bodyPr>
            <a:lstStyle/>
            <a:p>
              <a:pPr marL="85725" marR="0" lvl="0" indent="-9525" algn="l" rtl="0"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Font typeface="Arial"/>
                <a:buNone/>
              </a:pPr>
              <a:endParaRPr b="1" i="0" u="none" strike="noStrike" cap="none" baseline="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  <a:p>
              <a:pPr marL="85725" marR="0" lvl="0" indent="-85725" algn="l" rtl="0">
                <a:spcBef>
                  <a:spcPts val="600"/>
                </a:spcBef>
                <a:spcAft>
                  <a:spcPts val="0"/>
                </a:spcAft>
                <a:buClr>
                  <a:srgbClr val="003366"/>
                </a:buClr>
                <a:buFont typeface="Arial"/>
                <a:buNone/>
              </a:pPr>
              <a:endParaRPr b="1" i="0" u="none" strike="noStrike" cap="none" baseline="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  <a:p>
              <a:pPr marL="177800" indent="-177800"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/>
                <a:buChar char="•"/>
              </a:pPr>
              <a:r>
                <a:rPr lang="ko-KR" altLang="en-US" sz="1200" b="1" dirty="0">
                  <a:solidFill>
                    <a:schemeClr val="dk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의료기술의 발달로 세계 및 국내 고령인구의 비율이 증가하고 있음</a:t>
              </a:r>
              <a:r>
                <a:rPr lang="en-US" altLang="ko-KR" sz="1200" b="1" dirty="0">
                  <a:solidFill>
                    <a:schemeClr val="dk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. </a:t>
              </a:r>
              <a:r>
                <a:rPr lang="ko-KR" altLang="en-US" sz="1200" b="1" dirty="0">
                  <a:solidFill>
                    <a:schemeClr val="dk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이로 인해 고령자 건강관리 이슈가 대두되고 있음</a:t>
              </a:r>
              <a:endParaRPr lang="en-US" altLang="ko-KR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177800" marR="0" lvl="0" indent="-177800" algn="l" rtl="0"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/>
                <a:buChar char="•"/>
              </a:pPr>
              <a:r>
                <a:rPr lang="ko-KR" altLang="en-US" sz="1200" b="1" dirty="0">
                  <a:solidFill>
                    <a:schemeClr val="dk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이러한 이슈 속에 제시되는 고령자 건강관리 방법은 질병 및 질환을 조기 판별하여 증세 완화를 위한 예방법이 </a:t>
              </a:r>
              <a:r>
                <a:rPr lang="ko-KR" altLang="en-US" sz="1200" b="1" dirty="0" err="1">
                  <a:solidFill>
                    <a:schemeClr val="dk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필요ㆍ필수적으로</a:t>
              </a:r>
              <a:r>
                <a:rPr lang="ko-KR" altLang="en-US" sz="1200" b="1" dirty="0">
                  <a:solidFill>
                    <a:schemeClr val="dk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제기됨</a:t>
              </a:r>
              <a:endParaRPr lang="en-US" altLang="ko-KR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177800" marR="0" lvl="0" indent="-177800" algn="l" rtl="0"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/>
                <a:buChar char="•"/>
              </a:pPr>
              <a:r>
                <a:rPr lang="ko-KR" altLang="en-US" sz="1200" b="1" i="0" u="none" strike="noStrike" cap="none" baseline="0" dirty="0">
                  <a:solidFill>
                    <a:schemeClr val="dk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Arial"/>
                </a:rPr>
                <a:t>이러한 예방법은 고령자 전문 의료기관 및 고령자 케어 기관에서 정보를 수집하고</a:t>
              </a:r>
              <a:r>
                <a:rPr lang="en-US" altLang="ko-KR" sz="1200" b="1" i="0" u="none" strike="noStrike" cap="none" baseline="0" dirty="0">
                  <a:solidFill>
                    <a:schemeClr val="dk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Arial"/>
                </a:rPr>
                <a:t>, </a:t>
              </a:r>
              <a:r>
                <a:rPr lang="ko-KR" altLang="en-US" sz="1200" b="1" i="0" u="none" strike="noStrike" cap="none" baseline="0" dirty="0">
                  <a:solidFill>
                    <a:schemeClr val="dk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Arial"/>
                </a:rPr>
                <a:t>관련 프로젝트 기술을 통해 분석 및 맞춤형 솔루션으로 제공하여 고령자 의료 복지서비스 품질을 높이는데 기여할 필요가 있음</a:t>
              </a:r>
              <a:endParaRPr lang="en-US" altLang="ko-KR" sz="1200" b="1" i="0" u="none" strike="noStrike" cap="none" baseline="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  <a:p>
              <a:pPr marL="177800" marR="0" lvl="0" indent="-177800" algn="l" rtl="0"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/>
                <a:buChar char="•"/>
              </a:pPr>
              <a:r>
                <a:rPr lang="ko-KR" altLang="en-US" sz="1200" b="1" dirty="0">
                  <a:solidFill>
                    <a:schemeClr val="dk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본 프로젝트에서는 고령자 건강정보를 수집 및 분석</a:t>
              </a:r>
              <a:r>
                <a:rPr lang="en-US" altLang="ko-KR" sz="1200" b="1" dirty="0">
                  <a:solidFill>
                    <a:schemeClr val="dk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, </a:t>
              </a:r>
              <a:r>
                <a:rPr lang="ko-KR" altLang="en-US" sz="1200" b="1" dirty="0">
                  <a:solidFill>
                    <a:schemeClr val="dk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맞춤형 건강 솔루션을 제시하는 플랫폼을 개발 및 제시하고자 함</a:t>
              </a:r>
              <a:endParaRPr sz="1200" b="1" i="0" u="none" strike="noStrike" cap="none" baseline="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8229D95-8546-1515-FF86-4B61995E1878}"/>
                </a:ext>
              </a:extLst>
            </p:cNvPr>
            <p:cNvSpPr/>
            <p:nvPr/>
          </p:nvSpPr>
          <p:spPr>
            <a:xfrm>
              <a:off x="3420482" y="5666042"/>
              <a:ext cx="534814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23" name="Shape 63">
            <a:extLst>
              <a:ext uri="{FF2B5EF4-FFF2-40B4-BE49-F238E27FC236}">
                <a16:creationId xmlns:a16="http://schemas.microsoft.com/office/drawing/2014/main" id="{DA1DFE37-6D7B-D2CB-A564-51B461BB6A67}"/>
              </a:ext>
            </a:extLst>
          </p:cNvPr>
          <p:cNvSpPr/>
          <p:nvPr/>
        </p:nvSpPr>
        <p:spPr>
          <a:xfrm>
            <a:off x="1140375" y="3924399"/>
            <a:ext cx="1810231" cy="864000"/>
          </a:xfrm>
          <a:prstGeom prst="roundRect">
            <a:avLst>
              <a:gd name="adj" fmla="val 16667"/>
            </a:avLst>
          </a:prstGeom>
          <a:solidFill>
            <a:srgbClr val="E98607"/>
          </a:solidFill>
          <a:ln>
            <a:noFill/>
          </a:ln>
        </p:spPr>
        <p:txBody>
          <a:bodyPr lIns="70375" tIns="36000" rIns="70375" bIns="351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ko-KR" altLang="en-US" sz="1400" b="1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목표</a:t>
            </a:r>
            <a:endParaRPr lang="en-US" sz="1400" b="1" dirty="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41" name="Shape 46">
            <a:extLst>
              <a:ext uri="{FF2B5EF4-FFF2-40B4-BE49-F238E27FC236}">
                <a16:creationId xmlns:a16="http://schemas.microsoft.com/office/drawing/2014/main" id="{502496F3-B0A7-91EF-3082-F0B807BDB5A8}"/>
              </a:ext>
            </a:extLst>
          </p:cNvPr>
          <p:cNvSpPr/>
          <p:nvPr/>
        </p:nvSpPr>
        <p:spPr>
          <a:xfrm>
            <a:off x="3150893" y="3924398"/>
            <a:ext cx="7844131" cy="2441465"/>
          </a:xfrm>
          <a:prstGeom prst="roundRect">
            <a:avLst>
              <a:gd name="adj" fmla="val 7205"/>
            </a:avLst>
          </a:prstGeom>
          <a:solidFill>
            <a:schemeClr val="lt1">
              <a:alpha val="82745"/>
            </a:schemeClr>
          </a:solidFill>
          <a:ln w="12700" cap="flat" cmpd="sng">
            <a:solidFill>
              <a:schemeClr val="bg1">
                <a:lumMod val="5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08000" tIns="45700" rIns="91425" bIns="45700" anchor="b" anchorCtr="0">
            <a:noAutofit/>
          </a:bodyPr>
          <a:lstStyle/>
          <a:p>
            <a:pPr marL="177800" marR="0" lvl="0" indent="-177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ko-KR" altLang="en-US" sz="1200" b="1" i="0" u="none" strike="noStrike" cap="none" baseline="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고령자의 건강 상태 적신호를 조기 확인할 </a:t>
            </a:r>
            <a:r>
              <a:rPr lang="ko-KR" altLang="en-US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 있는 시스템 구축</a:t>
            </a:r>
            <a:endParaRPr lang="en-US" altLang="ko-KR" sz="1200" b="1" i="0" u="none" strike="noStrike" cap="none" baseline="0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  <a:p>
            <a:pPr marL="177800" marR="0" lvl="0" indent="-177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ko-KR" altLang="en-US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고령자 맞춤형 건강관리를 위한 데이터 </a:t>
            </a:r>
            <a:r>
              <a:rPr lang="en-US" altLang="ko-KR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수집</a:t>
            </a:r>
            <a:r>
              <a:rPr lang="en-US" altLang="ko-KR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</a:t>
            </a:r>
            <a:r>
              <a:rPr lang="en-US" altLang="ko-KR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솔루션</a:t>
            </a:r>
            <a:r>
              <a:rPr lang="en-US" altLang="ko-KR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 </a:t>
            </a:r>
            <a:r>
              <a:rPr lang="ko-KR" altLang="en-US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연계 플랫폼 구축 </a:t>
            </a:r>
            <a:r>
              <a:rPr lang="ko-KR" altLang="en-US" sz="1200" b="1" i="0" u="none" strike="noStrike" cap="none" baseline="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데이터를 활용한 </a:t>
            </a:r>
            <a:r>
              <a:rPr lang="ko-KR" altLang="en-US" sz="1200" b="1" i="0" u="none" strike="noStrike" cap="none" baseline="0" dirty="0" err="1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업무역랑</a:t>
            </a:r>
            <a:r>
              <a:rPr lang="ko-KR" altLang="en-US" sz="1200" b="1" i="0" u="none" strike="noStrike" cap="none" baseline="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 강화</a:t>
            </a:r>
            <a:endParaRPr lang="en-US" altLang="ko-KR" sz="1200" b="1" i="0" u="none" strike="noStrike" cap="none" baseline="0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  <a:p>
            <a:pPr marL="177800" marR="0" lvl="0" indent="-177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ko-KR" altLang="en-US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고령자의 질병 및 질환을 조기 판별하여 증세 완화</a:t>
            </a:r>
            <a:endParaRPr lang="en-US" altLang="ko-KR" sz="1200" b="1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77800" marR="0" lvl="0" indent="-177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ko-KR" altLang="en-US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맞춤형 솔루션을 제공하는 플랫폼을 개발하여 고령자 의료 복지 서비스 품질을 향상</a:t>
            </a:r>
            <a:endParaRPr lang="en-US" altLang="ko-KR" sz="1200" b="1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77800" marR="0" lvl="0" indent="-177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ko-KR" altLang="en-US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고령자 관련 치료 보호기술 기초자료 생성</a:t>
            </a:r>
            <a:endParaRPr lang="en-US" altLang="ko-KR" sz="1200" b="1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77800" marR="0" lvl="0" indent="-177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altLang="ko-KR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AI</a:t>
            </a:r>
            <a:r>
              <a:rPr lang="ko-KR" altLang="en-US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접목시킨 플랫폼 기술로 확장</a:t>
            </a:r>
            <a:endParaRPr lang="en-US" altLang="ko-KR" sz="1200" b="1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77800" marR="0" lvl="0" indent="-177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ko-KR" altLang="en-US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의료 관련 확장형 </a:t>
            </a:r>
            <a:r>
              <a:rPr lang="en-US" altLang="ko-KR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SW </a:t>
            </a:r>
            <a:r>
              <a:rPr lang="ko-KR" altLang="en-US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개발로 연계</a:t>
            </a:r>
            <a:endParaRPr lang="en-US" altLang="ko-KR" sz="1200" b="1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77800" marR="0" lvl="0" indent="-177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ko-KR" altLang="en-US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관련 데이터 구매</a:t>
            </a:r>
            <a:r>
              <a:rPr lang="en-US" altLang="ko-KR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200" b="1" dirty="0" err="1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렌탈</a:t>
            </a:r>
            <a:r>
              <a:rPr lang="ko-KR" altLang="en-US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및 데이터 활용한 제품 개발로 경제적 이익 발생</a:t>
            </a:r>
            <a:endParaRPr lang="en-US" altLang="ko-KR" sz="1200" b="1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77800" marR="0" lvl="0" indent="-177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ko-KR" altLang="en-US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기능종합형 디바이스를 개발한 </a:t>
            </a:r>
            <a:r>
              <a:rPr lang="en-US" altLang="ko-KR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M/W+S/W </a:t>
            </a:r>
            <a:r>
              <a:rPr lang="ko-KR" altLang="en-US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확장형 디바이스 개발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FB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1. 프로젝트 개요</a:t>
            </a:r>
            <a:endParaRPr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54E751-22F0-6D39-0885-150CF7008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본 개발 프로젝트는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국민건강영양조사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(7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8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데이터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식품영양성분 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DB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및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한국 이미지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음식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데이터를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활용하여 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65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세 이상 고령자에 대한 데이터 분석 및 헬스케어 플랫폼 개발을 목적으로 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69AD32-7F1B-F71F-0919-44D01A236570}"/>
              </a:ext>
            </a:extLst>
          </p:cNvPr>
          <p:cNvGrpSpPr/>
          <p:nvPr/>
        </p:nvGrpSpPr>
        <p:grpSpPr>
          <a:xfrm>
            <a:off x="729921" y="1746884"/>
            <a:ext cx="10732158" cy="4752528"/>
            <a:chOff x="524650" y="1412776"/>
            <a:chExt cx="8964060" cy="4752528"/>
          </a:xfrm>
        </p:grpSpPr>
        <p:sp>
          <p:nvSpPr>
            <p:cNvPr id="24" name="Shape 48">
              <a:extLst>
                <a:ext uri="{FF2B5EF4-FFF2-40B4-BE49-F238E27FC236}">
                  <a16:creationId xmlns:a16="http://schemas.microsoft.com/office/drawing/2014/main" id="{CA5B7BA1-812A-42A1-554C-BD5C76BE1AFF}"/>
                </a:ext>
              </a:extLst>
            </p:cNvPr>
            <p:cNvSpPr/>
            <p:nvPr/>
          </p:nvSpPr>
          <p:spPr>
            <a:xfrm>
              <a:off x="1999878" y="1412776"/>
              <a:ext cx="7488832" cy="4752528"/>
            </a:xfrm>
            <a:prstGeom prst="roundRect">
              <a:avLst>
                <a:gd name="adj" fmla="val 2330"/>
              </a:avLst>
            </a:prstGeom>
            <a:solidFill>
              <a:srgbClr val="F2F2F2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lang="en-US" sz="1200" b="1" i="0" u="none" strike="noStrike" cap="none" baseline="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25" name="Shape 48">
              <a:extLst>
                <a:ext uri="{FF2B5EF4-FFF2-40B4-BE49-F238E27FC236}">
                  <a16:creationId xmlns:a16="http://schemas.microsoft.com/office/drawing/2014/main" id="{6DDB2D04-D776-1E0B-2DFC-41EF8FC77CEB}"/>
                </a:ext>
              </a:extLst>
            </p:cNvPr>
            <p:cNvSpPr/>
            <p:nvPr/>
          </p:nvSpPr>
          <p:spPr>
            <a:xfrm>
              <a:off x="524650" y="1420929"/>
              <a:ext cx="1296070" cy="4744249"/>
            </a:xfrm>
            <a:prstGeom prst="roundRect">
              <a:avLst>
                <a:gd name="adj" fmla="val 2330"/>
              </a:avLst>
            </a:prstGeom>
            <a:solidFill>
              <a:srgbClr val="F2F2F2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lang="en-US" sz="1200" b="1" i="0" u="none" strike="noStrike" cap="none" baseline="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27" name="Shape 63">
              <a:extLst>
                <a:ext uri="{FF2B5EF4-FFF2-40B4-BE49-F238E27FC236}">
                  <a16:creationId xmlns:a16="http://schemas.microsoft.com/office/drawing/2014/main" id="{F13A559F-11FC-050C-F085-34283611E2B9}"/>
                </a:ext>
              </a:extLst>
            </p:cNvPr>
            <p:cNvSpPr/>
            <p:nvPr/>
          </p:nvSpPr>
          <p:spPr>
            <a:xfrm>
              <a:off x="867483" y="1599692"/>
              <a:ext cx="1512000" cy="864000"/>
            </a:xfrm>
            <a:prstGeom prst="roundRect">
              <a:avLst>
                <a:gd name="adj" fmla="val 16667"/>
              </a:avLst>
            </a:prstGeom>
            <a:solidFill>
              <a:srgbClr val="E98607"/>
            </a:solidFill>
            <a:ln>
              <a:noFill/>
            </a:ln>
          </p:spPr>
          <p:txBody>
            <a:bodyPr lIns="70375" tIns="36000" rIns="70375" bIns="351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ko-KR" altLang="en-US" sz="1400" b="1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Arial"/>
                </a:rPr>
                <a:t>추진 범위</a:t>
              </a:r>
              <a:endParaRPr lang="en-US" altLang="ko-KR" sz="1400" b="1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8229D95-8546-1515-FF86-4B61995E1878}"/>
                </a:ext>
              </a:extLst>
            </p:cNvPr>
            <p:cNvSpPr/>
            <p:nvPr/>
          </p:nvSpPr>
          <p:spPr>
            <a:xfrm>
              <a:off x="3420482" y="5666042"/>
              <a:ext cx="534814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26" name="Shape 46">
            <a:extLst>
              <a:ext uri="{FF2B5EF4-FFF2-40B4-BE49-F238E27FC236}">
                <a16:creationId xmlns:a16="http://schemas.microsoft.com/office/drawing/2014/main" id="{F9CC0F3B-AF0D-13B7-A3EA-A7EF9DC6442C}"/>
              </a:ext>
            </a:extLst>
          </p:cNvPr>
          <p:cNvSpPr/>
          <p:nvPr/>
        </p:nvSpPr>
        <p:spPr>
          <a:xfrm>
            <a:off x="3150893" y="1933800"/>
            <a:ext cx="7844132" cy="1495200"/>
          </a:xfrm>
          <a:prstGeom prst="roundRect">
            <a:avLst>
              <a:gd name="adj" fmla="val 7205"/>
            </a:avLst>
          </a:prstGeom>
          <a:solidFill>
            <a:schemeClr val="lt1">
              <a:alpha val="82745"/>
            </a:schemeClr>
          </a:solidFill>
          <a:ln w="12700" cap="flat" cmpd="sng">
            <a:solidFill>
              <a:schemeClr val="bg1">
                <a:lumMod val="5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08000" tIns="45700" rIns="91425" bIns="45700" anchor="b" anchorCtr="0">
            <a:noAutofit/>
          </a:bodyPr>
          <a:lstStyle/>
          <a:p>
            <a:pPr marL="177800" marR="0" lvl="0" indent="-177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endParaRPr lang="en-US" altLang="ko-KR" sz="1200" b="1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77800" marR="0" lvl="0" indent="-177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altLang="ko-KR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Web Application</a:t>
            </a:r>
            <a:r>
              <a:rPr lang="ko-KR" altLang="en-US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기반 서비스 제공</a:t>
            </a:r>
            <a:endParaRPr lang="en-US" altLang="ko-KR" sz="1200" b="1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77800" marR="0" lvl="0" indent="-177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ko-KR" altLang="en-US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개인별 의료 정보 관리 기능</a:t>
            </a:r>
            <a:endParaRPr lang="en-US" altLang="ko-KR" sz="1200" b="1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77800" marR="0" lvl="0" indent="-177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ko-KR" altLang="en-US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예측모델 기반 건강 정보 제공 기능</a:t>
            </a:r>
            <a:endParaRPr lang="en-US" altLang="ko-KR" sz="1200" b="1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77800" marR="0" lvl="0" indent="-177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ko-KR" altLang="en-US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이미지 분석을 이용한 식단 관리 제공</a:t>
            </a:r>
            <a:endParaRPr lang="en-US" altLang="ko-KR" sz="1200" b="1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77800" marR="0" lvl="0" indent="-177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altLang="ko-KR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DB</a:t>
            </a:r>
            <a:r>
              <a:rPr lang="ko-KR" altLang="en-US" sz="12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시스템 구축</a:t>
            </a:r>
          </a:p>
        </p:txBody>
      </p:sp>
      <p:sp>
        <p:nvSpPr>
          <p:cNvPr id="17" name="Shape 46">
            <a:extLst>
              <a:ext uri="{FF2B5EF4-FFF2-40B4-BE49-F238E27FC236}">
                <a16:creationId xmlns:a16="http://schemas.microsoft.com/office/drawing/2014/main" id="{83D582D9-7FF1-6999-79F6-C3C3178108FF}"/>
              </a:ext>
            </a:extLst>
          </p:cNvPr>
          <p:cNvSpPr/>
          <p:nvPr/>
        </p:nvSpPr>
        <p:spPr>
          <a:xfrm>
            <a:off x="3150893" y="3902826"/>
            <a:ext cx="7844132" cy="983210"/>
          </a:xfrm>
          <a:prstGeom prst="roundRect">
            <a:avLst>
              <a:gd name="adj" fmla="val 7205"/>
            </a:avLst>
          </a:prstGeom>
          <a:solidFill>
            <a:schemeClr val="lt1">
              <a:alpha val="82745"/>
            </a:schemeClr>
          </a:solidFill>
          <a:ln w="12700" cap="flat" cmpd="sng">
            <a:solidFill>
              <a:schemeClr val="bg1">
                <a:lumMod val="5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08000" tIns="45700" rIns="91425" bIns="45700" anchor="b" anchorCtr="0">
            <a:noAutofit/>
          </a:bodyPr>
          <a:lstStyle/>
          <a:p>
            <a:pPr marL="177800" marR="0" lvl="0" indent="-177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endParaRPr lang="en-US" altLang="ko-KR" sz="1200" b="1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77800" lvl="0" indent="-177800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기간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: 2022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년 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월 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20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일 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~ 2022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년 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6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월 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16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일 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(8.5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주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</a:t>
            </a:r>
          </a:p>
          <a:p>
            <a:pPr lvl="0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	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기획 및 데이터 준비 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주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+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/ 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데이터 분석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 2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+ / 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시스템 구현 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/ 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평가 및 전개 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</a:t>
            </a:r>
          </a:p>
          <a:p>
            <a:pPr marL="177800" lvl="0" indent="-177800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Project 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수행 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TFT (6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명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): PM - 1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명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, Part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별 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PL - 2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명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, SA - 1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명</a:t>
            </a:r>
            <a:r>
              <a:rPr lang="en-US" altLang="ko-KR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, Developer - 2</a:t>
            </a:r>
            <a:r>
              <a:rPr lang="ko-KR" altLang="en-US" sz="12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명</a:t>
            </a:r>
            <a:endParaRPr lang="en-US" altLang="ko-KR" sz="1200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18" name="Shape 63">
            <a:extLst>
              <a:ext uri="{FF2B5EF4-FFF2-40B4-BE49-F238E27FC236}">
                <a16:creationId xmlns:a16="http://schemas.microsoft.com/office/drawing/2014/main" id="{9F26AAA5-E5D7-2DF0-29D1-BF71E122BAEA}"/>
              </a:ext>
            </a:extLst>
          </p:cNvPr>
          <p:cNvSpPr/>
          <p:nvPr/>
        </p:nvSpPr>
        <p:spPr>
          <a:xfrm>
            <a:off x="1140375" y="3924399"/>
            <a:ext cx="1810231" cy="864000"/>
          </a:xfrm>
          <a:prstGeom prst="roundRect">
            <a:avLst>
              <a:gd name="adj" fmla="val 16667"/>
            </a:avLst>
          </a:prstGeom>
          <a:solidFill>
            <a:srgbClr val="E98607"/>
          </a:solidFill>
          <a:ln>
            <a:noFill/>
          </a:ln>
        </p:spPr>
        <p:txBody>
          <a:bodyPr lIns="70375" tIns="36000" rIns="70375" bIns="351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ko-KR" altLang="en-US" b="1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기간 및 대상</a:t>
            </a:r>
            <a:endParaRPr lang="en-US" altLang="ko-KR" sz="1400" b="1" dirty="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272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FB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59923E7-4900-D012-D184-B923163E2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955" y="1896262"/>
            <a:ext cx="1873573" cy="3752468"/>
          </a:xfrm>
          <a:prstGeom prst="rect">
            <a:avLst/>
          </a:prstGeom>
        </p:spPr>
      </p:pic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시스템 설계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End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image</a:t>
            </a:r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15A4AFF2-DAEC-2A25-9787-C9E88BEB1C0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0830" y="1459811"/>
            <a:ext cx="4029901" cy="5434400"/>
          </a:xfrm>
          <a:prstGeom prst="rect">
            <a:avLst/>
          </a:prstGeom>
        </p:spPr>
      </p:pic>
      <p:sp>
        <p:nvSpPr>
          <p:cNvPr id="84" name="양쪽 대괄호 83">
            <a:extLst>
              <a:ext uri="{FF2B5EF4-FFF2-40B4-BE49-F238E27FC236}">
                <a16:creationId xmlns:a16="http://schemas.microsoft.com/office/drawing/2014/main" id="{47695001-6345-89DB-1D58-32B4095B1EC2}"/>
              </a:ext>
            </a:extLst>
          </p:cNvPr>
          <p:cNvSpPr/>
          <p:nvPr/>
        </p:nvSpPr>
        <p:spPr>
          <a:xfrm>
            <a:off x="2534728" y="1055300"/>
            <a:ext cx="6545900" cy="5434392"/>
          </a:xfrm>
          <a:prstGeom prst="bracketPair">
            <a:avLst>
              <a:gd name="adj" fmla="val 619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243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FB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시스템 설계 </a:t>
            </a: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End</a:t>
            </a:r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image (</a:t>
            </a:r>
            <a:r>
              <a:rPr lang="en-US" altLang="ko-KR" b="0" i="0" u="none" strike="noStrike" baseline="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Personal check list UI)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283916-20BF-89C0-2F77-5B49B3386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97" y="1053364"/>
            <a:ext cx="9856206" cy="539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02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FB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시스템 설계 </a:t>
            </a: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End</a:t>
            </a:r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image (Home </a:t>
            </a:r>
            <a:r>
              <a:rPr lang="en-US" altLang="ko-KR" b="0" i="0" u="none" strike="noStrike" baseline="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UI)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52CB60-6901-C895-B88F-74AAD1635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225" y="838112"/>
            <a:ext cx="7319550" cy="588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87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FB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시스템 설계 </a:t>
            </a: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End</a:t>
            </a:r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image (</a:t>
            </a:r>
            <a:r>
              <a:rPr lang="en-US" altLang="ko-KR" b="0" i="0" u="none" strike="noStrike" baseline="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Camera UI)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83458D-0145-228A-85B9-340223FD8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421" y="1015482"/>
            <a:ext cx="9835158" cy="570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2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FB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시스템 설계 </a:t>
            </a: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End</a:t>
            </a:r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image (</a:t>
            </a:r>
            <a:r>
              <a:rPr lang="en-US" altLang="ko-KR" b="0" i="0" u="none" strike="noStrike" baseline="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Recommend food UI)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A9D197-A349-02FF-1295-0D8044435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90" y="933270"/>
            <a:ext cx="7149820" cy="592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76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1810</Words>
  <Application>Microsoft Office PowerPoint</Application>
  <PresentationFormat>와이드스크린</PresentationFormat>
  <Paragraphs>699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Pretendard SemiBold</vt:lpstr>
      <vt:lpstr>Arial</vt:lpstr>
      <vt:lpstr>Office 테마</vt:lpstr>
      <vt:lpstr>1_Office 테마</vt:lpstr>
      <vt:lpstr>PowerPoint 프레젠테이션</vt:lpstr>
      <vt:lpstr>PowerPoint 프레젠테이션</vt:lpstr>
      <vt:lpstr>1. 프로젝트 개요</vt:lpstr>
      <vt:lpstr>1. 프로젝트 개요</vt:lpstr>
      <vt:lpstr>2. 시스템 설계 - End image</vt:lpstr>
      <vt:lpstr>2. 시스템 설계 - End image (Personal check list UI)</vt:lpstr>
      <vt:lpstr>2. 시스템 설계 - End image (Home UI)</vt:lpstr>
      <vt:lpstr>2. 시스템 설계 - End image (Camera UI)</vt:lpstr>
      <vt:lpstr>2. 시스템 설계 - End image (Recommend food UI)</vt:lpstr>
      <vt:lpstr>2. 시스템 설계 - End image (Personal setting UI)</vt:lpstr>
      <vt:lpstr>PowerPoint 프레젠테이션</vt:lpstr>
      <vt:lpstr>3. Unified Modeling Language Diagram </vt:lpstr>
      <vt:lpstr>4. 프로젝트 추진 일정</vt:lpstr>
      <vt:lpstr>5. 분석 모델 진행 현황</vt:lpstr>
      <vt:lpstr>5. 분석 모델 진행 현황</vt:lpstr>
      <vt:lpstr>5. 분석 모델 진행 현황</vt:lpstr>
      <vt:lpstr>5. 분석 모델 진행 현황</vt:lpstr>
      <vt:lpstr>5. 분석 모델 진행 현황</vt:lpstr>
      <vt:lpstr>5. 분석 모델 진행 현황</vt:lpstr>
      <vt:lpstr>5. 분석 모델 진행 현황</vt:lpstr>
      <vt:lpstr>5. 분석 모델 진행 현황</vt:lpstr>
      <vt:lpstr>6. 향후추진일정</vt:lpstr>
      <vt:lpstr>7. 예상 이슈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이지현</cp:lastModifiedBy>
  <cp:revision>27</cp:revision>
  <cp:lastPrinted>2022-05-18T12:33:21Z</cp:lastPrinted>
  <dcterms:modified xsi:type="dcterms:W3CDTF">2022-05-19T05:59:34Z</dcterms:modified>
</cp:coreProperties>
</file>